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330" r:id="rId2"/>
    <p:sldId id="325" r:id="rId3"/>
    <p:sldId id="331" r:id="rId4"/>
    <p:sldId id="328" r:id="rId5"/>
    <p:sldId id="327" r:id="rId6"/>
    <p:sldId id="326" r:id="rId7"/>
    <p:sldId id="335" r:id="rId8"/>
    <p:sldId id="333" r:id="rId9"/>
    <p:sldId id="342" r:id="rId10"/>
    <p:sldId id="341" r:id="rId11"/>
    <p:sldId id="321" r:id="rId12"/>
    <p:sldId id="317" r:id="rId13"/>
    <p:sldId id="320" r:id="rId14"/>
    <p:sldId id="323" r:id="rId15"/>
    <p:sldId id="261" r:id="rId16"/>
    <p:sldId id="264" r:id="rId17"/>
    <p:sldId id="336" r:id="rId18"/>
    <p:sldId id="324" r:id="rId19"/>
    <p:sldId id="343" r:id="rId20"/>
    <p:sldId id="337" r:id="rId21"/>
    <p:sldId id="338" r:id="rId22"/>
    <p:sldId id="339" r:id="rId23"/>
    <p:sldId id="340" r:id="rId24"/>
    <p:sldId id="345" r:id="rId25"/>
    <p:sldId id="3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DB506-3349-495B-96D8-42BB37951001}" type="datetimeFigureOut">
              <a:rPr lang="en-US" smtClean="0"/>
              <a:t>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F0E57-6AFC-4252-99F4-93CAA89E127B}" type="slidenum">
              <a:rPr lang="en-US" smtClean="0"/>
              <a:t>‹#›</a:t>
            </a:fld>
            <a:endParaRPr lang="en-US"/>
          </a:p>
        </p:txBody>
      </p:sp>
    </p:spTree>
    <p:extLst>
      <p:ext uri="{BB962C8B-B14F-4D97-AF65-F5344CB8AC3E}">
        <p14:creationId xmlns:p14="http://schemas.microsoft.com/office/powerpoint/2010/main" val="403638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0B5BEBD-C5E7-476F-9190-A4581D79E1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F12422-078E-4BD8-9D14-B9A89053571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8195" name="Rectangle 2">
            <a:extLst>
              <a:ext uri="{FF2B5EF4-FFF2-40B4-BE49-F238E27FC236}">
                <a16:creationId xmlns:a16="http://schemas.microsoft.com/office/drawing/2014/main" id="{C591055B-59AA-4E28-B6F2-1E4713D74EE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03964DC-CF58-4217-82C1-422D63D0E0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Organizational culture can be developed in many ways.  IDEO is a respected design firm that helps companies create an innovative culture through the development of sophisticated products and “workplace environments.”  Visit IDEO to explore ways in which the firm’s products and services help contribute to corporate culture at various levels.</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4334764-C813-4B71-8E19-6AD634570D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F374644-49C5-4035-9F46-FD4741383A25}"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12291" name="Rectangle 2">
            <a:extLst>
              <a:ext uri="{FF2B5EF4-FFF2-40B4-BE49-F238E27FC236}">
                <a16:creationId xmlns:a16="http://schemas.microsoft.com/office/drawing/2014/main" id="{D007F81F-6AFB-4000-B2FA-7B13F7ACF014}"/>
              </a:ext>
            </a:extLst>
          </p:cNvPr>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12292" name="Rectangle 3">
            <a:extLst>
              <a:ext uri="{FF2B5EF4-FFF2-40B4-BE49-F238E27FC236}">
                <a16:creationId xmlns:a16="http://schemas.microsoft.com/office/drawing/2014/main" id="{5AB1E94A-7390-46F8-9084-F0C08CFEDD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392831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AvxwS_X2Bqg?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deo.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Rd0kf3wd1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d0kf3wd12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65"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66" name="Group 17">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9" name="Group 18">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1"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3"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8"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0" name="Group 19">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1"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67"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68"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a:extLst>
              <a:ext uri="{FF2B5EF4-FFF2-40B4-BE49-F238E27FC236}">
                <a16:creationId xmlns:a16="http://schemas.microsoft.com/office/drawing/2014/main" id="{E63080F3-C269-4D52-BBE5-38C1059A5F8B}"/>
              </a:ext>
            </a:extLst>
          </p:cNvPr>
          <p:cNvPicPr>
            <a:picLocks noChangeAspect="1"/>
          </p:cNvPicPr>
          <p:nvPr/>
        </p:nvPicPr>
        <p:blipFill rotWithShape="1">
          <a:blip r:embed="rId4"/>
          <a:srcRect r="1" b="15097"/>
          <a:stretch/>
        </p:blipFill>
        <p:spPr>
          <a:xfrm>
            <a:off x="1302278" y="1136606"/>
            <a:ext cx="9584265" cy="4577297"/>
          </a:xfrm>
          <a:prstGeom prst="rect">
            <a:avLst/>
          </a:prstGeom>
        </p:spPr>
      </p:pic>
      <p:sp>
        <p:nvSpPr>
          <p:cNvPr id="2" name="TextBox 1">
            <a:extLst>
              <a:ext uri="{FF2B5EF4-FFF2-40B4-BE49-F238E27FC236}">
                <a16:creationId xmlns:a16="http://schemas.microsoft.com/office/drawing/2014/main" id="{ABEC1D25-52AB-4E4B-B6C5-CFA68DE74C46}"/>
              </a:ext>
            </a:extLst>
          </p:cNvPr>
          <p:cNvSpPr txBox="1"/>
          <p:nvPr/>
        </p:nvSpPr>
        <p:spPr>
          <a:xfrm>
            <a:off x="6982584" y="6369051"/>
            <a:ext cx="4586320" cy="369332"/>
          </a:xfrm>
          <a:prstGeom prst="rect">
            <a:avLst/>
          </a:prstGeom>
          <a:noFill/>
        </p:spPr>
        <p:txBody>
          <a:bodyPr wrap="none" rtlCol="0">
            <a:spAutoFit/>
          </a:bodyPr>
          <a:lstStyle/>
          <a:p>
            <a:r>
              <a:rPr lang="en-US" b="1" dirty="0"/>
              <a:t>R. Jean-Marie Charles, </a:t>
            </a:r>
            <a:r>
              <a:rPr lang="en-US" b="1" dirty="0" err="1"/>
              <a:t>DMin</a:t>
            </a:r>
            <a:r>
              <a:rPr lang="en-US" b="1" dirty="0"/>
              <a:t>, </a:t>
            </a:r>
            <a:r>
              <a:rPr lang="en-US" b="1" dirty="0" err="1"/>
              <a:t>Ph.D</a:t>
            </a:r>
            <a:r>
              <a:rPr lang="en-US" b="1" dirty="0"/>
              <a:t> .Candidate</a:t>
            </a:r>
          </a:p>
        </p:txBody>
      </p:sp>
    </p:spTree>
    <p:extLst>
      <p:ext uri="{BB962C8B-B14F-4D97-AF65-F5344CB8AC3E}">
        <p14:creationId xmlns:p14="http://schemas.microsoft.com/office/powerpoint/2010/main" val="7589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Culture Eats Strategy For Breakfast">
            <a:hlinkClick r:id="" action="ppaction://media"/>
            <a:extLst>
              <a:ext uri="{FF2B5EF4-FFF2-40B4-BE49-F238E27FC236}">
                <a16:creationId xmlns:a16="http://schemas.microsoft.com/office/drawing/2014/main" id="{78D45962-DB6B-4312-BD32-35CBB527E028}"/>
              </a:ext>
            </a:extLst>
          </p:cNvPr>
          <p:cNvPicPr>
            <a:picLocks noGrp="1" noRot="1" noChangeAspect="1"/>
          </p:cNvPicPr>
          <p:nvPr>
            <p:ph idx="1"/>
            <a:videoFile r:link="rId1"/>
          </p:nvPr>
        </p:nvPicPr>
        <p:blipFill>
          <a:blip r:embed="rId3"/>
          <a:stretch>
            <a:fillRect/>
          </a:stretch>
        </p:blipFill>
        <p:spPr>
          <a:xfrm>
            <a:off x="681" y="0"/>
            <a:ext cx="12191319" cy="6858000"/>
          </a:xfrm>
          <a:prstGeom prst="rect">
            <a:avLst/>
          </a:prstGeom>
        </p:spPr>
      </p:pic>
    </p:spTree>
    <p:extLst>
      <p:ext uri="{BB962C8B-B14F-4D97-AF65-F5344CB8AC3E}">
        <p14:creationId xmlns:p14="http://schemas.microsoft.com/office/powerpoint/2010/main" val="2558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3305-C358-42A4-82B3-DF8458AF520B}"/>
              </a:ext>
            </a:extLst>
          </p:cNvPr>
          <p:cNvSpPr>
            <a:spLocks noGrp="1"/>
          </p:cNvSpPr>
          <p:nvPr>
            <p:ph type="ctrTitle"/>
          </p:nvPr>
        </p:nvSpPr>
        <p:spPr>
          <a:xfrm>
            <a:off x="8057397" y="1113282"/>
            <a:ext cx="3489569" cy="2396681"/>
          </a:xfrm>
        </p:spPr>
        <p:txBody>
          <a:bodyPr>
            <a:normAutofit fontScale="90000"/>
          </a:bodyPr>
          <a:lstStyle/>
          <a:p>
            <a:pPr algn="ctr"/>
            <a:r>
              <a:rPr lang="en-US" sz="4400" dirty="0"/>
              <a:t>Edgar Henry Schein, Ph.D.  Harvard University</a:t>
            </a:r>
          </a:p>
        </p:txBody>
      </p:sp>
      <p:sp>
        <p:nvSpPr>
          <p:cNvPr id="3" name="Subtitle 2">
            <a:extLst>
              <a:ext uri="{FF2B5EF4-FFF2-40B4-BE49-F238E27FC236}">
                <a16:creationId xmlns:a16="http://schemas.microsoft.com/office/drawing/2014/main" id="{093B4D55-9237-4ED5-A9FA-68F74C08D19B}"/>
              </a:ext>
            </a:extLst>
          </p:cNvPr>
          <p:cNvSpPr>
            <a:spLocks noGrp="1"/>
          </p:cNvSpPr>
          <p:nvPr>
            <p:ph type="subTitle" idx="1"/>
          </p:nvPr>
        </p:nvSpPr>
        <p:spPr>
          <a:xfrm>
            <a:off x="8046666" y="3602038"/>
            <a:ext cx="3500301" cy="2052720"/>
          </a:xfrm>
        </p:spPr>
        <p:txBody>
          <a:bodyPr>
            <a:normAutofit/>
          </a:bodyPr>
          <a:lstStyle/>
          <a:p>
            <a:pPr algn="ctr"/>
            <a:r>
              <a:rPr lang="en-US" sz="3200" b="1" dirty="0"/>
              <a:t>Organizational culture</a:t>
            </a:r>
          </a:p>
        </p:txBody>
      </p:sp>
      <p:pic>
        <p:nvPicPr>
          <p:cNvPr id="4" name="Picture 3">
            <a:extLst>
              <a:ext uri="{FF2B5EF4-FFF2-40B4-BE49-F238E27FC236}">
                <a16:creationId xmlns:a16="http://schemas.microsoft.com/office/drawing/2014/main" id="{1F4FDA18-5569-4C5E-8903-E6858608C7FD}"/>
              </a:ext>
            </a:extLst>
          </p:cNvPr>
          <p:cNvPicPr>
            <a:picLocks noChangeAspect="1"/>
          </p:cNvPicPr>
          <p:nvPr/>
        </p:nvPicPr>
        <p:blipFill rotWithShape="1">
          <a:blip r:embed="rId2"/>
          <a:srcRect t="10432" b="14682"/>
          <a:stretch/>
        </p:blipFill>
        <p:spPr>
          <a:xfrm>
            <a:off x="1118988" y="1136606"/>
            <a:ext cx="6112382" cy="4577297"/>
          </a:xfrm>
          <a:prstGeom prst="rect">
            <a:avLst/>
          </a:prstGeom>
        </p:spPr>
      </p:pic>
    </p:spTree>
    <p:extLst>
      <p:ext uri="{BB962C8B-B14F-4D97-AF65-F5344CB8AC3E}">
        <p14:creationId xmlns:p14="http://schemas.microsoft.com/office/powerpoint/2010/main" val="297392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86D754A-8067-498E-AB5B-E7DFAFCE6D55}"/>
              </a:ext>
            </a:extLst>
          </p:cNvPr>
          <p:cNvSpPr>
            <a:spLocks noGrp="1" noChangeArrowheads="1"/>
          </p:cNvSpPr>
          <p:nvPr>
            <p:ph type="title"/>
          </p:nvPr>
        </p:nvSpPr>
        <p:spPr>
          <a:xfrm>
            <a:off x="7010400" y="2514600"/>
            <a:ext cx="3352800" cy="1295400"/>
          </a:xfrm>
        </p:spPr>
        <p:txBody>
          <a:bodyPr>
            <a:normAutofit fontScale="90000"/>
          </a:bodyPr>
          <a:lstStyle/>
          <a:p>
            <a:pPr eaLnBrk="1" hangingPunct="1"/>
            <a:r>
              <a:rPr lang="en-US" altLang="en-US"/>
              <a:t>Levels of Organizational Culture</a:t>
            </a:r>
          </a:p>
        </p:txBody>
      </p:sp>
      <p:sp>
        <p:nvSpPr>
          <p:cNvPr id="152580" name="Rectangle 4">
            <a:extLst>
              <a:ext uri="{FF2B5EF4-FFF2-40B4-BE49-F238E27FC236}">
                <a16:creationId xmlns:a16="http://schemas.microsoft.com/office/drawing/2014/main" id="{4132B992-C34D-4A94-924F-2F0DD7A3DBC5}"/>
              </a:ext>
            </a:extLst>
          </p:cNvPr>
          <p:cNvSpPr>
            <a:spLocks noChangeArrowheads="1"/>
          </p:cNvSpPr>
          <p:nvPr/>
        </p:nvSpPr>
        <p:spPr bwMode="auto">
          <a:xfrm>
            <a:off x="1825625" y="79374"/>
            <a:ext cx="4956175" cy="1676400"/>
          </a:xfrm>
          <a:prstGeom prst="rect">
            <a:avLst/>
          </a:prstGeom>
          <a:solidFill>
            <a:schemeClr val="bg2"/>
          </a:solidFill>
          <a:ln w="50800">
            <a:solidFill>
              <a:schemeClr val="tx1"/>
            </a:solidFill>
            <a:miter lim="800000"/>
            <a:headEnd/>
            <a:tailEnd/>
          </a:ln>
          <a:effectLst/>
        </p:spPr>
        <p:txBody>
          <a:bodyPr wrap="none" lIns="90488" tIns="44450" rIns="90488" bIns="44450" anchor="ctr"/>
          <a:lstStyle/>
          <a:p>
            <a:pPr algn="ctr">
              <a:defRPr/>
            </a:pPr>
            <a:r>
              <a:rPr lang="en-US" altLang="en-US" sz="2800" b="1" dirty="0">
                <a:solidFill>
                  <a:schemeClr val="folHlink"/>
                </a:solidFill>
              </a:rPr>
              <a:t>Artifacts -</a:t>
            </a:r>
            <a:r>
              <a:rPr lang="en-US" altLang="en-US" sz="2800" dirty="0">
                <a:solidFill>
                  <a:srgbClr val="00FFFF"/>
                </a:solidFill>
                <a:effectLst>
                  <a:outerShdw blurRad="38100" dist="38100" dir="2700000" algn="tl">
                    <a:srgbClr val="000000"/>
                  </a:outerShdw>
                </a:effectLst>
              </a:rPr>
              <a:t> </a:t>
            </a:r>
            <a:r>
              <a:rPr lang="en-US" altLang="en-US" dirty="0"/>
              <a:t>symbols of</a:t>
            </a:r>
          </a:p>
          <a:p>
            <a:pPr algn="ctr">
              <a:defRPr/>
            </a:pPr>
            <a:r>
              <a:rPr lang="en-US" altLang="en-US" dirty="0"/>
              <a:t>culture in the physical</a:t>
            </a:r>
          </a:p>
          <a:p>
            <a:pPr algn="ctr">
              <a:defRPr/>
            </a:pPr>
            <a:r>
              <a:rPr lang="en-US" altLang="en-US" dirty="0"/>
              <a:t>and social work environment (Visible)</a:t>
            </a:r>
          </a:p>
          <a:p>
            <a:pPr algn="ctr">
              <a:defRPr/>
            </a:pPr>
            <a:endParaRPr lang="en-US" altLang="en-US" dirty="0"/>
          </a:p>
        </p:txBody>
      </p:sp>
      <p:sp>
        <p:nvSpPr>
          <p:cNvPr id="7172" name="Rectangle 5">
            <a:extLst>
              <a:ext uri="{FF2B5EF4-FFF2-40B4-BE49-F238E27FC236}">
                <a16:creationId xmlns:a16="http://schemas.microsoft.com/office/drawing/2014/main" id="{681CF0F3-0816-4E5E-9664-49F08C9AF468}"/>
              </a:ext>
            </a:extLst>
          </p:cNvPr>
          <p:cNvSpPr>
            <a:spLocks noChangeArrowheads="1"/>
          </p:cNvSpPr>
          <p:nvPr/>
        </p:nvSpPr>
        <p:spPr bwMode="auto">
          <a:xfrm>
            <a:off x="1828801" y="2057400"/>
            <a:ext cx="5019675" cy="2133600"/>
          </a:xfrm>
          <a:prstGeom prst="rect">
            <a:avLst/>
          </a:prstGeom>
          <a:solidFill>
            <a:schemeClr val="bg2"/>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800" b="1">
                <a:solidFill>
                  <a:schemeClr val="folHlink"/>
                </a:solidFill>
              </a:rPr>
              <a:t>Values</a:t>
            </a:r>
          </a:p>
          <a:p>
            <a:pPr algn="ctr"/>
            <a:r>
              <a:rPr lang="en-US" altLang="en-US" b="1">
                <a:solidFill>
                  <a:schemeClr val="folHlink"/>
                </a:solidFill>
              </a:rPr>
              <a:t>Espoused:</a:t>
            </a:r>
            <a:r>
              <a:rPr lang="en-US" altLang="en-US" b="1">
                <a:solidFill>
                  <a:srgbClr val="00FFFF"/>
                </a:solidFill>
              </a:rPr>
              <a:t> </a:t>
            </a:r>
            <a:r>
              <a:rPr lang="en-US" altLang="en-US"/>
              <a:t>what members of </a:t>
            </a:r>
          </a:p>
          <a:p>
            <a:pPr algn="ctr"/>
            <a:r>
              <a:rPr lang="en-US" altLang="en-US"/>
              <a:t>an organization say they value</a:t>
            </a:r>
          </a:p>
          <a:p>
            <a:pPr algn="ctr"/>
            <a:r>
              <a:rPr lang="en-US" altLang="en-US" b="1">
                <a:solidFill>
                  <a:schemeClr val="folHlink"/>
                </a:solidFill>
              </a:rPr>
              <a:t>Enacted:</a:t>
            </a:r>
            <a:r>
              <a:rPr lang="en-US" altLang="en-US" b="1"/>
              <a:t> r</a:t>
            </a:r>
            <a:r>
              <a:rPr lang="en-US" altLang="en-US"/>
              <a:t>eflected in the way</a:t>
            </a:r>
          </a:p>
          <a:p>
            <a:pPr algn="ctr"/>
            <a:r>
              <a:rPr lang="en-US" altLang="en-US"/>
              <a:t> individuals actually behave</a:t>
            </a:r>
          </a:p>
        </p:txBody>
      </p:sp>
      <p:sp>
        <p:nvSpPr>
          <p:cNvPr id="152582" name="Rectangle 6">
            <a:extLst>
              <a:ext uri="{FF2B5EF4-FFF2-40B4-BE49-F238E27FC236}">
                <a16:creationId xmlns:a16="http://schemas.microsoft.com/office/drawing/2014/main" id="{643AF921-E3A5-4429-B078-B945FF98BE8C}"/>
              </a:ext>
            </a:extLst>
          </p:cNvPr>
          <p:cNvSpPr>
            <a:spLocks noChangeArrowheads="1"/>
          </p:cNvSpPr>
          <p:nvPr/>
        </p:nvSpPr>
        <p:spPr bwMode="auto">
          <a:xfrm>
            <a:off x="1825625" y="4492626"/>
            <a:ext cx="5022850" cy="2289175"/>
          </a:xfrm>
          <a:prstGeom prst="rect">
            <a:avLst/>
          </a:prstGeom>
          <a:solidFill>
            <a:schemeClr val="bg2"/>
          </a:solidFill>
          <a:ln w="50800">
            <a:solidFill>
              <a:schemeClr val="tx1"/>
            </a:solidFill>
            <a:miter lim="800000"/>
            <a:headEnd/>
            <a:tailEnd/>
          </a:ln>
          <a:effectLst/>
        </p:spPr>
        <p:txBody>
          <a:bodyPr wrap="none" lIns="90488" tIns="44450" rIns="90488" bIns="44450" anchor="ctr"/>
          <a:lstStyle/>
          <a:p>
            <a:pPr>
              <a:defRPr/>
            </a:pPr>
            <a:r>
              <a:rPr lang="en-US" altLang="en-US" sz="2800" b="1">
                <a:solidFill>
                  <a:schemeClr val="folHlink"/>
                </a:solidFill>
              </a:rPr>
              <a:t>Assumptions -</a:t>
            </a:r>
            <a:r>
              <a:rPr lang="en-US" altLang="en-US" sz="2800">
                <a:solidFill>
                  <a:srgbClr val="00FFFF"/>
                </a:solidFill>
                <a:effectLst>
                  <a:outerShdw blurRad="38100" dist="38100" dir="2700000" algn="tl">
                    <a:srgbClr val="000000"/>
                  </a:outerShdw>
                </a:effectLst>
              </a:rPr>
              <a:t> </a:t>
            </a:r>
            <a:r>
              <a:rPr lang="en-US" altLang="en-US" sz="2800"/>
              <a:t> d</a:t>
            </a:r>
            <a:r>
              <a:rPr lang="en-US" altLang="en-US"/>
              <a:t>eeply held</a:t>
            </a:r>
          </a:p>
          <a:p>
            <a:pPr>
              <a:defRPr/>
            </a:pPr>
            <a:r>
              <a:rPr lang="en-US" altLang="en-US"/>
              <a:t>  beliefs that guide behavior and tell </a:t>
            </a:r>
          </a:p>
          <a:p>
            <a:pPr>
              <a:defRPr/>
            </a:pPr>
            <a:r>
              <a:rPr lang="en-US" altLang="en-US"/>
              <a:t>members of an organization how </a:t>
            </a:r>
          </a:p>
          <a:p>
            <a:pPr>
              <a:defRPr/>
            </a:pPr>
            <a:r>
              <a:rPr lang="en-US" altLang="en-US"/>
              <a:t> to perceive and think about things</a:t>
            </a:r>
          </a:p>
        </p:txBody>
      </p:sp>
      <p:pic>
        <p:nvPicPr>
          <p:cNvPr id="7174" name="Picture 7">
            <a:hlinkClick r:id="rId3"/>
            <a:extLst>
              <a:ext uri="{FF2B5EF4-FFF2-40B4-BE49-F238E27FC236}">
                <a16:creationId xmlns:a16="http://schemas.microsoft.com/office/drawing/2014/main" id="{08FDEAE5-7CF6-4A67-8105-6C7502C0A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800600"/>
            <a:ext cx="762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3779E279-8DDE-465F-9CAD-9900E20A7EB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5276" y="6500814"/>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6CF2B04-0498-41A8-8B47-BD6CC762DB97}"/>
              </a:ext>
            </a:extLst>
          </p:cNvPr>
          <p:cNvSpPr>
            <a:spLocks noGrp="1" noChangeArrowheads="1"/>
          </p:cNvSpPr>
          <p:nvPr>
            <p:ph type="title"/>
          </p:nvPr>
        </p:nvSpPr>
        <p:spPr>
          <a:xfrm>
            <a:off x="1225118" y="116681"/>
            <a:ext cx="10857391"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eaLnBrk="1" hangingPunct="1"/>
            <a:r>
              <a:rPr lang="en-US" altLang="en-US" sz="4000" b="1" dirty="0">
                <a:solidFill>
                  <a:srgbClr val="FFFF00"/>
                </a:solidFill>
              </a:rPr>
              <a:t>Functions of Organizational Culture</a:t>
            </a:r>
          </a:p>
        </p:txBody>
      </p:sp>
      <p:sp>
        <p:nvSpPr>
          <p:cNvPr id="113667" name="Rectangle 3">
            <a:extLst>
              <a:ext uri="{FF2B5EF4-FFF2-40B4-BE49-F238E27FC236}">
                <a16:creationId xmlns:a16="http://schemas.microsoft.com/office/drawing/2014/main" id="{2794FDCD-73CD-48AB-A270-9DCCEA5063E2}"/>
              </a:ext>
            </a:extLst>
          </p:cNvPr>
          <p:cNvSpPr>
            <a:spLocks noGrp="1" noChangeArrowheads="1"/>
          </p:cNvSpPr>
          <p:nvPr>
            <p:ph type="body" idx="1"/>
          </p:nvPr>
        </p:nvSpPr>
        <p:spPr>
          <a:xfrm>
            <a:off x="1534635" y="1028861"/>
            <a:ext cx="7958138" cy="4338637"/>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p>
            <a:pPr eaLnBrk="1" hangingPunct="1"/>
            <a:r>
              <a:rPr lang="en-US" altLang="en-US" sz="3200" b="1" dirty="0"/>
              <a:t>Culture provides a sense of identity to members and increases their commitment to the organization</a:t>
            </a:r>
          </a:p>
          <a:p>
            <a:pPr eaLnBrk="1" hangingPunct="1"/>
            <a:r>
              <a:rPr lang="en-US" altLang="en-US" sz="3200" b="1" dirty="0"/>
              <a:t>Culture reinforces the values in the organization</a:t>
            </a:r>
          </a:p>
          <a:p>
            <a:pPr eaLnBrk="1" hangingPunct="1"/>
            <a:r>
              <a:rPr lang="en-US" altLang="en-US" sz="3200" b="1" dirty="0"/>
              <a:t>Culture serves as a control mechanism for shaping behavior</a:t>
            </a:r>
          </a:p>
        </p:txBody>
      </p:sp>
      <p:pic>
        <p:nvPicPr>
          <p:cNvPr id="11268" name="Picture 5">
            <a:extLst>
              <a:ext uri="{FF2B5EF4-FFF2-40B4-BE49-F238E27FC236}">
                <a16:creationId xmlns:a16="http://schemas.microsoft.com/office/drawing/2014/main" id="{0BF5884B-129E-464B-AE8A-27312A7AB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862" y="3124894"/>
            <a:ext cx="32591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577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up)">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wipe(up)">
                                      <p:cBhvr>
                                        <p:cTn id="12" dur="500"/>
                                        <p:tgtEl>
                                          <p:spTgt spid="113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wipe(up)">
                                      <p:cBhvr>
                                        <p:cTn id="17"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57448F-96F1-4264-AF0C-959A8B09EDA0}"/>
              </a:ext>
            </a:extLst>
          </p:cNvPr>
          <p:cNvSpPr/>
          <p:nvPr/>
        </p:nvSpPr>
        <p:spPr>
          <a:xfrm>
            <a:off x="1651247" y="257452"/>
            <a:ext cx="9365941" cy="6494085"/>
          </a:xfrm>
          <a:prstGeom prst="rect">
            <a:avLst/>
          </a:prstGeom>
        </p:spPr>
        <p:txBody>
          <a:bodyPr wrap="square">
            <a:spAutoFit/>
          </a:bodyPr>
          <a:lstStyle/>
          <a:p>
            <a:pPr algn="ctr"/>
            <a:r>
              <a:rPr lang="en-US" sz="3200" b="1" dirty="0">
                <a:solidFill>
                  <a:srgbClr val="FFFF00"/>
                </a:solidFill>
              </a:rPr>
              <a:t>Edgar Schein proposes a conceptual model for culture change. </a:t>
            </a:r>
          </a:p>
          <a:p>
            <a:r>
              <a:rPr lang="en-US" sz="3200" b="1" u="sng" dirty="0"/>
              <a:t>Change creates learning anxiety </a:t>
            </a:r>
            <a:r>
              <a:rPr lang="en-US" sz="3200" b="1" dirty="0"/>
              <a:t>(leaving what we know to something we don’t). </a:t>
            </a:r>
          </a:p>
          <a:p>
            <a:r>
              <a:rPr lang="en-US" sz="3200" b="1" dirty="0"/>
              <a:t>This learning anxiety can be fueled by any of the following (valid) reasons: </a:t>
            </a:r>
          </a:p>
          <a:p>
            <a:r>
              <a:rPr lang="en-US" sz="3200" b="1" dirty="0"/>
              <a:t>1.	Fear of loss of power/position, </a:t>
            </a:r>
          </a:p>
          <a:p>
            <a:r>
              <a:rPr lang="en-US" sz="3200" b="1" dirty="0"/>
              <a:t>2.	Fear of temporary incompetence, fear of subsequent punishment, </a:t>
            </a:r>
          </a:p>
          <a:p>
            <a:r>
              <a:rPr lang="en-US" sz="3200" b="1" dirty="0"/>
              <a:t>3.	Fear of loss of personal identity and fear of loss of group membership. </a:t>
            </a:r>
          </a:p>
          <a:p>
            <a:r>
              <a:rPr lang="en-US" sz="3200" b="1" dirty="0"/>
              <a:t>4.	The higher the learning anxiety, the stronger the resistance and the defensiveness.</a:t>
            </a:r>
          </a:p>
        </p:txBody>
      </p:sp>
    </p:spTree>
    <p:extLst>
      <p:ext uri="{BB962C8B-B14F-4D97-AF65-F5344CB8AC3E}">
        <p14:creationId xmlns:p14="http://schemas.microsoft.com/office/powerpoint/2010/main" val="195888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2"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7"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69"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899C9D-53F3-435F-8BA4-53F2139B6BFC}"/>
              </a:ext>
            </a:extLst>
          </p:cNvPr>
          <p:cNvPicPr/>
          <p:nvPr/>
        </p:nvPicPr>
        <p:blipFill>
          <a:blip r:embed="rId3"/>
          <a:stretch>
            <a:fillRect/>
          </a:stretch>
        </p:blipFill>
        <p:spPr>
          <a:xfrm>
            <a:off x="1118988" y="1637383"/>
            <a:ext cx="6112382" cy="3575743"/>
          </a:xfrm>
          <a:prstGeom prst="rect">
            <a:avLst/>
          </a:prstGeom>
        </p:spPr>
      </p:pic>
    </p:spTree>
    <p:extLst>
      <p:ext uri="{BB962C8B-B14F-4D97-AF65-F5344CB8AC3E}">
        <p14:creationId xmlns:p14="http://schemas.microsoft.com/office/powerpoint/2010/main" val="7792223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Rectangle 105">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09" name="Group 108">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21"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2"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5"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6"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7"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8"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9"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0"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1"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2"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3"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4"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5"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6"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7"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8"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1"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67" name="Group 109">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11"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149"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151"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a:extLst>
              <a:ext uri="{FF2B5EF4-FFF2-40B4-BE49-F238E27FC236}">
                <a16:creationId xmlns:a16="http://schemas.microsoft.com/office/drawing/2014/main" id="{8816147E-6794-4C4D-8B6D-12BDDCCEA31C}"/>
              </a:ext>
            </a:extLst>
          </p:cNvPr>
          <p:cNvPicPr/>
          <p:nvPr/>
        </p:nvPicPr>
        <p:blipFill rotWithShape="1">
          <a:blip r:embed="rId3"/>
          <a:srcRect l="10640" t="36655" r="9872" b="35408"/>
          <a:stretch/>
        </p:blipFill>
        <p:spPr bwMode="auto">
          <a:xfrm>
            <a:off x="1118988" y="2035805"/>
            <a:ext cx="6112382" cy="2780929"/>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6130BBC4-AD52-49CF-9897-426FCAE1E1A4}"/>
              </a:ext>
            </a:extLst>
          </p:cNvPr>
          <p:cNvSpPr>
            <a:spLocks noGrp="1"/>
          </p:cNvSpPr>
          <p:nvPr>
            <p:ph idx="1"/>
          </p:nvPr>
        </p:nvSpPr>
        <p:spPr>
          <a:xfrm>
            <a:off x="8036041" y="2249487"/>
            <a:ext cx="3281004" cy="3541714"/>
          </a:xfrm>
        </p:spPr>
        <p:txBody>
          <a:bodyPr>
            <a:normAutofit/>
          </a:bodyPr>
          <a:lstStyle/>
          <a:p>
            <a:pPr marL="0" indent="0">
              <a:buNone/>
            </a:pPr>
            <a:r>
              <a:rPr lang="en-US" sz="3200" b="1" dirty="0">
                <a:solidFill>
                  <a:srgbClr val="FFFFFF"/>
                </a:solidFill>
              </a:rPr>
              <a:t>Model from:</a:t>
            </a:r>
          </a:p>
          <a:p>
            <a:pPr marL="0" indent="0">
              <a:buNone/>
            </a:pPr>
            <a:r>
              <a:rPr lang="en-US" sz="3200" b="1" dirty="0" err="1">
                <a:solidFill>
                  <a:srgbClr val="FFFFFF"/>
                </a:solidFill>
              </a:rPr>
              <a:t>Yodhika</a:t>
            </a:r>
            <a:r>
              <a:rPr lang="en-US" sz="3200" b="1" dirty="0">
                <a:solidFill>
                  <a:srgbClr val="FFFFFF"/>
                </a:solidFill>
              </a:rPr>
              <a:t> </a:t>
            </a:r>
            <a:r>
              <a:rPr lang="en-US" sz="3200" b="1" dirty="0" err="1">
                <a:solidFill>
                  <a:srgbClr val="FFFFFF"/>
                </a:solidFill>
              </a:rPr>
              <a:t>Widya</a:t>
            </a:r>
            <a:r>
              <a:rPr lang="en-US" sz="3200" b="1" dirty="0">
                <a:solidFill>
                  <a:srgbClr val="FFFFFF"/>
                </a:solidFill>
              </a:rPr>
              <a:t> </a:t>
            </a:r>
            <a:r>
              <a:rPr lang="en-US" sz="3200" b="1" dirty="0" err="1">
                <a:solidFill>
                  <a:srgbClr val="FFFFFF"/>
                </a:solidFill>
              </a:rPr>
              <a:t>Ariyawan</a:t>
            </a:r>
            <a:r>
              <a:rPr lang="en-US" sz="3200" b="1" dirty="0">
                <a:solidFill>
                  <a:srgbClr val="FFFFFF"/>
                </a:solidFill>
              </a:rPr>
              <a:t>, Abdul </a:t>
            </a:r>
            <a:r>
              <a:rPr lang="en-US" sz="3200" b="1" dirty="0" err="1">
                <a:solidFill>
                  <a:srgbClr val="FFFFFF"/>
                </a:solidFill>
              </a:rPr>
              <a:t>Rivai</a:t>
            </a:r>
            <a:r>
              <a:rPr lang="en-US" sz="3200" b="1" dirty="0">
                <a:solidFill>
                  <a:srgbClr val="FFFFFF"/>
                </a:solidFill>
              </a:rPr>
              <a:t>, Suharto</a:t>
            </a:r>
          </a:p>
        </p:txBody>
      </p:sp>
    </p:spTree>
    <p:extLst>
      <p:ext uri="{BB962C8B-B14F-4D97-AF65-F5344CB8AC3E}">
        <p14:creationId xmlns:p14="http://schemas.microsoft.com/office/powerpoint/2010/main" val="119901548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0"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11E8E4-B631-492B-9BDF-B2FC11A067CE}"/>
              </a:ext>
            </a:extLst>
          </p:cNvPr>
          <p:cNvPicPr>
            <a:picLocks noChangeAspect="1"/>
          </p:cNvPicPr>
          <p:nvPr/>
        </p:nvPicPr>
        <p:blipFill rotWithShape="1">
          <a:blip r:embed="rId3"/>
          <a:srcRect b="153"/>
          <a:stretch/>
        </p:blipFill>
        <p:spPr>
          <a:xfrm>
            <a:off x="1118988" y="1136606"/>
            <a:ext cx="6112382" cy="4577297"/>
          </a:xfrm>
          <a:prstGeom prst="rect">
            <a:avLst/>
          </a:prstGeom>
        </p:spPr>
      </p:pic>
    </p:spTree>
    <p:extLst>
      <p:ext uri="{BB962C8B-B14F-4D97-AF65-F5344CB8AC3E}">
        <p14:creationId xmlns:p14="http://schemas.microsoft.com/office/powerpoint/2010/main" val="419199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2901-87EB-491A-8F93-D0C4764F628A}"/>
              </a:ext>
            </a:extLst>
          </p:cNvPr>
          <p:cNvSpPr>
            <a:spLocks noGrp="1"/>
          </p:cNvSpPr>
          <p:nvPr>
            <p:ph type="ctrTitle"/>
          </p:nvPr>
        </p:nvSpPr>
        <p:spPr/>
        <p:txBody>
          <a:bodyPr/>
          <a:lstStyle/>
          <a:p>
            <a:pPr algn="ctr"/>
            <a:r>
              <a:rPr lang="en-US" b="1" dirty="0"/>
              <a:t>Les </a:t>
            </a:r>
            <a:r>
              <a:rPr lang="en-US" b="1" dirty="0" err="1"/>
              <a:t>apÔtres</a:t>
            </a:r>
            <a:r>
              <a:rPr lang="en-US" b="1" dirty="0"/>
              <a:t> et la culture de </a:t>
            </a:r>
            <a:r>
              <a:rPr lang="en-US" b="1" dirty="0" err="1"/>
              <a:t>l’Église</a:t>
            </a:r>
            <a:r>
              <a:rPr lang="en-US" b="1" dirty="0"/>
              <a:t> primitive</a:t>
            </a:r>
          </a:p>
        </p:txBody>
      </p:sp>
    </p:spTree>
    <p:extLst>
      <p:ext uri="{BB962C8B-B14F-4D97-AF65-F5344CB8AC3E}">
        <p14:creationId xmlns:p14="http://schemas.microsoft.com/office/powerpoint/2010/main" val="138253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39F1-9816-4049-806C-4B3CB9BCE598}"/>
              </a:ext>
            </a:extLst>
          </p:cNvPr>
          <p:cNvSpPr>
            <a:spLocks noGrp="1"/>
          </p:cNvSpPr>
          <p:nvPr>
            <p:ph type="ctrTitle"/>
          </p:nvPr>
        </p:nvSpPr>
        <p:spPr/>
        <p:txBody>
          <a:bodyPr>
            <a:normAutofit fontScale="90000"/>
          </a:bodyPr>
          <a:lstStyle/>
          <a:p>
            <a:r>
              <a:rPr lang="en-US" dirty="0"/>
              <a:t>Acts 1:14, </a:t>
            </a:r>
            <a:br>
              <a:rPr lang="en-US" dirty="0"/>
            </a:br>
            <a:r>
              <a:rPr lang="en-US" dirty="0" err="1"/>
              <a:t>Atcs</a:t>
            </a:r>
            <a:r>
              <a:rPr lang="en-US" dirty="0"/>
              <a:t> 2: 1</a:t>
            </a:r>
            <a:br>
              <a:rPr lang="en-US" dirty="0"/>
            </a:br>
            <a:r>
              <a:rPr lang="en-US" dirty="0"/>
              <a:t>acts 3: 1</a:t>
            </a:r>
            <a:br>
              <a:rPr lang="en-US" dirty="0"/>
            </a:br>
            <a:r>
              <a:rPr lang="en-US" dirty="0"/>
              <a:t>Acts 6</a:t>
            </a:r>
          </a:p>
        </p:txBody>
      </p:sp>
    </p:spTree>
    <p:extLst>
      <p:ext uri="{BB962C8B-B14F-4D97-AF65-F5344CB8AC3E}">
        <p14:creationId xmlns:p14="http://schemas.microsoft.com/office/powerpoint/2010/main" val="384729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D12D-DC4A-4AE7-985C-5F79E11943F2}"/>
              </a:ext>
            </a:extLst>
          </p:cNvPr>
          <p:cNvSpPr>
            <a:spLocks noGrp="1"/>
          </p:cNvSpPr>
          <p:nvPr>
            <p:ph type="title"/>
          </p:nvPr>
        </p:nvSpPr>
        <p:spPr/>
        <p:txBody>
          <a:bodyPr/>
          <a:lstStyle/>
          <a:p>
            <a:r>
              <a:rPr lang="en-US" b="1" dirty="0"/>
              <a:t>Leadership</a:t>
            </a:r>
          </a:p>
        </p:txBody>
      </p:sp>
      <p:sp>
        <p:nvSpPr>
          <p:cNvPr id="3" name="Content Placeholder 2">
            <a:extLst>
              <a:ext uri="{FF2B5EF4-FFF2-40B4-BE49-F238E27FC236}">
                <a16:creationId xmlns:a16="http://schemas.microsoft.com/office/drawing/2014/main" id="{71C00E06-400C-403F-897C-174AD7A84376}"/>
              </a:ext>
            </a:extLst>
          </p:cNvPr>
          <p:cNvSpPr>
            <a:spLocks noGrp="1"/>
          </p:cNvSpPr>
          <p:nvPr>
            <p:ph idx="1"/>
          </p:nvPr>
        </p:nvSpPr>
        <p:spPr>
          <a:xfrm>
            <a:off x="1141412" y="1811045"/>
            <a:ext cx="9905999" cy="3980156"/>
          </a:xfrm>
        </p:spPr>
        <p:txBody>
          <a:bodyPr>
            <a:normAutofit/>
          </a:bodyPr>
          <a:lstStyle/>
          <a:p>
            <a:pPr marL="0" indent="0">
              <a:buNone/>
            </a:pPr>
            <a:r>
              <a:rPr lang="en-US" sz="4000" b="1" dirty="0"/>
              <a:t>Leadership—The path of men who are placed as leaders is not an easy one. But they are to see in every difficulty a call to prayer.</a:t>
            </a:r>
          </a:p>
          <a:p>
            <a:endParaRPr lang="en-US" dirty="0"/>
          </a:p>
          <a:p>
            <a:r>
              <a:rPr lang="en-US" dirty="0"/>
              <a:t>Ellen G. White. Christian Leadership (p. 9). Copyright © 2010, Ellen G. White Estate, Inc.. Kindle Edition. </a:t>
            </a:r>
          </a:p>
          <a:p>
            <a:endParaRPr lang="en-US" dirty="0"/>
          </a:p>
        </p:txBody>
      </p:sp>
    </p:spTree>
    <p:extLst>
      <p:ext uri="{BB962C8B-B14F-4D97-AF65-F5344CB8AC3E}">
        <p14:creationId xmlns:p14="http://schemas.microsoft.com/office/powerpoint/2010/main" val="254732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B4C4-CEA7-4493-A337-8C5334D36635}"/>
              </a:ext>
            </a:extLst>
          </p:cNvPr>
          <p:cNvSpPr>
            <a:spLocks noGrp="1"/>
          </p:cNvSpPr>
          <p:nvPr>
            <p:ph type="ctrTitle"/>
          </p:nvPr>
        </p:nvSpPr>
        <p:spPr>
          <a:xfrm>
            <a:off x="1938568" y="2720344"/>
            <a:ext cx="8791575" cy="2387600"/>
          </a:xfrm>
        </p:spPr>
        <p:txBody>
          <a:bodyPr>
            <a:normAutofit fontScale="90000"/>
          </a:bodyPr>
          <a:lstStyle/>
          <a:p>
            <a:r>
              <a:rPr lang="fr-FR" b="1" dirty="0" err="1"/>
              <a:t>Atcs</a:t>
            </a:r>
            <a:r>
              <a:rPr lang="fr-FR" b="1" dirty="0"/>
              <a:t> 6: 1 En ce temps-là, le nombre des disciples augmentant, les Hellénistes </a:t>
            </a:r>
            <a:r>
              <a:rPr lang="fr-FR" b="1" dirty="0">
                <a:solidFill>
                  <a:srgbClr val="FFFF00"/>
                </a:solidFill>
              </a:rPr>
              <a:t>murmurèrent</a:t>
            </a:r>
            <a:r>
              <a:rPr lang="fr-FR" b="1" dirty="0"/>
              <a:t> contre les Hébreux, parce que leurs veuves étaient négligées dans la distribution qui se faisait chaque jour.</a:t>
            </a:r>
            <a:endParaRPr lang="en-US" b="1" dirty="0"/>
          </a:p>
        </p:txBody>
      </p:sp>
    </p:spTree>
    <p:extLst>
      <p:ext uri="{BB962C8B-B14F-4D97-AF65-F5344CB8AC3E}">
        <p14:creationId xmlns:p14="http://schemas.microsoft.com/office/powerpoint/2010/main" val="188944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5FFC-1F51-423E-8FA0-587B53C2F1F6}"/>
              </a:ext>
            </a:extLst>
          </p:cNvPr>
          <p:cNvSpPr>
            <a:spLocks noGrp="1"/>
          </p:cNvSpPr>
          <p:nvPr>
            <p:ph type="ctrTitle"/>
          </p:nvPr>
        </p:nvSpPr>
        <p:spPr>
          <a:xfrm>
            <a:off x="1956323" y="2143295"/>
            <a:ext cx="8791575" cy="2387600"/>
          </a:xfrm>
        </p:spPr>
        <p:txBody>
          <a:bodyPr>
            <a:normAutofit fontScale="90000"/>
          </a:bodyPr>
          <a:lstStyle/>
          <a:p>
            <a:r>
              <a:rPr lang="fr-FR" b="1" dirty="0"/>
              <a:t>2 Les douze convoquèrent la multitude des disciples, et dirent: Il n'est pas convenable que nous </a:t>
            </a:r>
            <a:r>
              <a:rPr lang="fr-FR" b="1" dirty="0">
                <a:solidFill>
                  <a:srgbClr val="FFFF00"/>
                </a:solidFill>
              </a:rPr>
              <a:t>laissions la parole de Dieu pour servir aux tables.</a:t>
            </a:r>
            <a:endParaRPr lang="en-US" b="1" dirty="0">
              <a:solidFill>
                <a:srgbClr val="FFFF00"/>
              </a:solidFill>
            </a:endParaRPr>
          </a:p>
        </p:txBody>
      </p:sp>
    </p:spTree>
    <p:extLst>
      <p:ext uri="{BB962C8B-B14F-4D97-AF65-F5344CB8AC3E}">
        <p14:creationId xmlns:p14="http://schemas.microsoft.com/office/powerpoint/2010/main" val="387845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3AE2-7F8A-4CE9-A4AF-932EA73034D2}"/>
              </a:ext>
            </a:extLst>
          </p:cNvPr>
          <p:cNvSpPr>
            <a:spLocks noGrp="1"/>
          </p:cNvSpPr>
          <p:nvPr>
            <p:ph type="ctrTitle"/>
          </p:nvPr>
        </p:nvSpPr>
        <p:spPr>
          <a:xfrm>
            <a:off x="1858669" y="2658200"/>
            <a:ext cx="8791575" cy="2387600"/>
          </a:xfrm>
        </p:spPr>
        <p:txBody>
          <a:bodyPr>
            <a:normAutofit fontScale="90000"/>
          </a:bodyPr>
          <a:lstStyle/>
          <a:p>
            <a:r>
              <a:rPr lang="fr-FR" b="1" dirty="0"/>
              <a:t>3 C'est pourquoi, frères, choisissez parmi vous sept hommes, de qui l'on rende un bon témoignage, qui soient </a:t>
            </a:r>
            <a:r>
              <a:rPr lang="fr-FR" b="1" dirty="0">
                <a:solidFill>
                  <a:srgbClr val="FFFF00"/>
                </a:solidFill>
              </a:rPr>
              <a:t>pleins d'Esprit Saint et de sagesse</a:t>
            </a:r>
            <a:r>
              <a:rPr lang="fr-FR" b="1" dirty="0"/>
              <a:t>, et que nous chargerons de cet emploi.</a:t>
            </a:r>
            <a:endParaRPr lang="en-US" b="1" dirty="0"/>
          </a:p>
        </p:txBody>
      </p:sp>
    </p:spTree>
    <p:extLst>
      <p:ext uri="{BB962C8B-B14F-4D97-AF65-F5344CB8AC3E}">
        <p14:creationId xmlns:p14="http://schemas.microsoft.com/office/powerpoint/2010/main" val="43428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8839-94DD-4ED6-8E3D-63C081FCD144}"/>
              </a:ext>
            </a:extLst>
          </p:cNvPr>
          <p:cNvSpPr>
            <a:spLocks noGrp="1"/>
          </p:cNvSpPr>
          <p:nvPr>
            <p:ph type="ctrTitle"/>
          </p:nvPr>
        </p:nvSpPr>
        <p:spPr/>
        <p:txBody>
          <a:bodyPr>
            <a:normAutofit fontScale="90000"/>
          </a:bodyPr>
          <a:lstStyle/>
          <a:p>
            <a:r>
              <a:rPr lang="fr-FR" b="1" dirty="0"/>
              <a:t>4 Et nous, nous </a:t>
            </a:r>
            <a:r>
              <a:rPr lang="fr-FR" b="1" dirty="0">
                <a:solidFill>
                  <a:srgbClr val="FFFF00"/>
                </a:solidFill>
              </a:rPr>
              <a:t>continuerons</a:t>
            </a:r>
            <a:r>
              <a:rPr lang="fr-FR" b="1" dirty="0"/>
              <a:t> à nous </a:t>
            </a:r>
            <a:r>
              <a:rPr lang="fr-FR" b="1" dirty="0">
                <a:solidFill>
                  <a:srgbClr val="FFFF00"/>
                </a:solidFill>
              </a:rPr>
              <a:t>appliquer</a:t>
            </a:r>
            <a:r>
              <a:rPr lang="fr-FR" b="1" dirty="0"/>
              <a:t> à la </a:t>
            </a:r>
            <a:r>
              <a:rPr lang="fr-FR" b="1" dirty="0">
                <a:solidFill>
                  <a:srgbClr val="FFFF00"/>
                </a:solidFill>
              </a:rPr>
              <a:t>prière</a:t>
            </a:r>
            <a:r>
              <a:rPr lang="fr-FR" b="1" dirty="0"/>
              <a:t> et au </a:t>
            </a:r>
            <a:r>
              <a:rPr lang="fr-FR" b="1" dirty="0">
                <a:solidFill>
                  <a:srgbClr val="FFFF00"/>
                </a:solidFill>
              </a:rPr>
              <a:t>ministère de la parole.</a:t>
            </a:r>
            <a:endParaRPr lang="en-US" b="1" dirty="0">
              <a:solidFill>
                <a:srgbClr val="FFFF00"/>
              </a:solidFill>
            </a:endParaRPr>
          </a:p>
        </p:txBody>
      </p:sp>
    </p:spTree>
    <p:extLst>
      <p:ext uri="{BB962C8B-B14F-4D97-AF65-F5344CB8AC3E}">
        <p14:creationId xmlns:p14="http://schemas.microsoft.com/office/powerpoint/2010/main" val="208930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E5AA8-3401-4990-B5D3-246B0DE7302F}"/>
              </a:ext>
            </a:extLst>
          </p:cNvPr>
          <p:cNvSpPr>
            <a:spLocks noGrp="1"/>
          </p:cNvSpPr>
          <p:nvPr>
            <p:ph idx="1"/>
          </p:nvPr>
        </p:nvSpPr>
        <p:spPr/>
        <p:txBody>
          <a:bodyPr>
            <a:normAutofit/>
          </a:bodyPr>
          <a:lstStyle/>
          <a:p>
            <a:pPr marL="0" indent="0" algn="ctr">
              <a:buNone/>
            </a:pPr>
            <a:r>
              <a:rPr lang="en-US" sz="4800" b="1" dirty="0">
                <a:solidFill>
                  <a:srgbClr val="FFFF00"/>
                </a:solidFill>
              </a:rPr>
              <a:t>Paul</a:t>
            </a:r>
          </a:p>
          <a:p>
            <a:pPr marL="0" indent="0">
              <a:buNone/>
            </a:pPr>
            <a:r>
              <a:rPr lang="en-US" sz="4800" b="1" dirty="0"/>
              <a:t>1Thess. 5: 17 </a:t>
            </a:r>
            <a:r>
              <a:rPr lang="en-US" sz="4800" b="1" dirty="0" err="1"/>
              <a:t>Priez</a:t>
            </a:r>
            <a:r>
              <a:rPr lang="en-US" sz="4800" b="1" dirty="0"/>
              <a:t> sans </a:t>
            </a:r>
            <a:r>
              <a:rPr lang="en-US" sz="4800" b="1" dirty="0" err="1"/>
              <a:t>cesse</a:t>
            </a:r>
            <a:r>
              <a:rPr lang="en-US" sz="4800" b="1" dirty="0"/>
              <a:t> </a:t>
            </a:r>
          </a:p>
        </p:txBody>
      </p:sp>
    </p:spTree>
    <p:extLst>
      <p:ext uri="{BB962C8B-B14F-4D97-AF65-F5344CB8AC3E}">
        <p14:creationId xmlns:p14="http://schemas.microsoft.com/office/powerpoint/2010/main" val="242684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E83A-E625-46AA-BA78-90CEAD4C8B5C}"/>
              </a:ext>
            </a:extLst>
          </p:cNvPr>
          <p:cNvSpPr>
            <a:spLocks noGrp="1"/>
          </p:cNvSpPr>
          <p:nvPr>
            <p:ph type="ctrTitle"/>
          </p:nvPr>
        </p:nvSpPr>
        <p:spPr>
          <a:xfrm>
            <a:off x="2142754" y="3102083"/>
            <a:ext cx="8791575" cy="2387600"/>
          </a:xfrm>
        </p:spPr>
        <p:txBody>
          <a:bodyPr>
            <a:normAutofit fontScale="90000"/>
          </a:bodyPr>
          <a:lstStyle/>
          <a:p>
            <a:r>
              <a:rPr lang="en-US" b="1" dirty="0"/>
              <a:t>1thess. 3: 13 </a:t>
            </a:r>
            <a:r>
              <a:rPr lang="fr-FR" b="1" dirty="0"/>
              <a:t>afin d'affermir vos </a:t>
            </a:r>
            <a:r>
              <a:rPr lang="fr-FR" b="1" dirty="0" err="1"/>
              <a:t>coeurs</a:t>
            </a:r>
            <a:r>
              <a:rPr lang="fr-FR" b="1" dirty="0"/>
              <a:t> pour qu'ils soient </a:t>
            </a:r>
            <a:r>
              <a:rPr lang="fr-FR" b="1" dirty="0">
                <a:solidFill>
                  <a:srgbClr val="FFFF00"/>
                </a:solidFill>
              </a:rPr>
              <a:t>irréprochables</a:t>
            </a:r>
            <a:r>
              <a:rPr lang="fr-FR" b="1" dirty="0"/>
              <a:t> dans </a:t>
            </a:r>
            <a:r>
              <a:rPr lang="fr-FR" b="1" dirty="0">
                <a:solidFill>
                  <a:srgbClr val="FFFF00"/>
                </a:solidFill>
              </a:rPr>
              <a:t>la sainteté </a:t>
            </a:r>
            <a:r>
              <a:rPr lang="fr-FR" b="1" u="sng" dirty="0"/>
              <a:t>devant Dieu </a:t>
            </a:r>
            <a:r>
              <a:rPr lang="fr-FR" b="1" dirty="0"/>
              <a:t>notre Père, lors de l'avènement de notre Seigneur Jésus avec tous ses saints!</a:t>
            </a:r>
            <a:endParaRPr lang="en-US" b="1" dirty="0"/>
          </a:p>
        </p:txBody>
      </p:sp>
    </p:spTree>
    <p:extLst>
      <p:ext uri="{BB962C8B-B14F-4D97-AF65-F5344CB8AC3E}">
        <p14:creationId xmlns:p14="http://schemas.microsoft.com/office/powerpoint/2010/main" val="71046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94AE-0DCB-421D-BCE8-226DB205B73E}"/>
              </a:ext>
            </a:extLst>
          </p:cNvPr>
          <p:cNvSpPr>
            <a:spLocks noGrp="1"/>
          </p:cNvSpPr>
          <p:nvPr>
            <p:ph type="ctrTitle"/>
          </p:nvPr>
        </p:nvSpPr>
        <p:spPr>
          <a:xfrm>
            <a:off x="1947446" y="634091"/>
            <a:ext cx="8791575" cy="715315"/>
          </a:xfrm>
        </p:spPr>
        <p:txBody>
          <a:bodyPr>
            <a:normAutofit fontScale="90000"/>
          </a:bodyPr>
          <a:lstStyle/>
          <a:p>
            <a:r>
              <a:rPr lang="en-US" b="1" dirty="0">
                <a:solidFill>
                  <a:srgbClr val="FFFF00"/>
                </a:solidFill>
              </a:rPr>
              <a:t>Leader characteristics : </a:t>
            </a:r>
          </a:p>
        </p:txBody>
      </p:sp>
      <p:sp>
        <p:nvSpPr>
          <p:cNvPr id="3" name="Subtitle 2">
            <a:extLst>
              <a:ext uri="{FF2B5EF4-FFF2-40B4-BE49-F238E27FC236}">
                <a16:creationId xmlns:a16="http://schemas.microsoft.com/office/drawing/2014/main" id="{557CDD87-A3CA-413C-9329-F72B3EFB401C}"/>
              </a:ext>
            </a:extLst>
          </p:cNvPr>
          <p:cNvSpPr>
            <a:spLocks noGrp="1"/>
          </p:cNvSpPr>
          <p:nvPr>
            <p:ph type="subTitle" idx="1"/>
          </p:nvPr>
        </p:nvSpPr>
        <p:spPr>
          <a:xfrm>
            <a:off x="1876424" y="1604562"/>
            <a:ext cx="8791575" cy="1655762"/>
          </a:xfrm>
        </p:spPr>
        <p:txBody>
          <a:bodyPr>
            <a:noAutofit/>
          </a:bodyPr>
          <a:lstStyle/>
          <a:p>
            <a:pPr marL="457200" indent="-457200">
              <a:buAutoNum type="arabicPeriod"/>
            </a:pPr>
            <a:r>
              <a:rPr lang="en-US" sz="4400" b="1" dirty="0">
                <a:solidFill>
                  <a:schemeClr val="tx1"/>
                </a:solidFill>
              </a:rPr>
              <a:t>ethic</a:t>
            </a:r>
          </a:p>
          <a:p>
            <a:pPr marL="457200" indent="-457200">
              <a:buAutoNum type="arabicPeriod"/>
            </a:pPr>
            <a:r>
              <a:rPr lang="en-US" sz="4400" b="1" dirty="0">
                <a:solidFill>
                  <a:schemeClr val="tx1"/>
                </a:solidFill>
              </a:rPr>
              <a:t>Honesty</a:t>
            </a:r>
          </a:p>
          <a:p>
            <a:pPr marL="457200" indent="-457200">
              <a:buAutoNum type="arabicPeriod"/>
            </a:pPr>
            <a:r>
              <a:rPr lang="en-US" sz="4400" b="1" dirty="0">
                <a:solidFill>
                  <a:schemeClr val="tx1"/>
                </a:solidFill>
              </a:rPr>
              <a:t>Passion</a:t>
            </a:r>
          </a:p>
          <a:p>
            <a:pPr marL="457200" indent="-457200">
              <a:buAutoNum type="arabicPeriod"/>
            </a:pPr>
            <a:r>
              <a:rPr lang="en-US" sz="4400" b="1" dirty="0">
                <a:solidFill>
                  <a:schemeClr val="tx1"/>
                </a:solidFill>
              </a:rPr>
              <a:t>Humility</a:t>
            </a:r>
          </a:p>
          <a:p>
            <a:pPr marL="457200" indent="-457200">
              <a:buAutoNum type="arabicPeriod"/>
            </a:pPr>
            <a:r>
              <a:rPr lang="en-US" sz="4400" b="1" dirty="0">
                <a:solidFill>
                  <a:schemeClr val="tx1"/>
                </a:solidFill>
              </a:rPr>
              <a:t>courage</a:t>
            </a:r>
          </a:p>
        </p:txBody>
      </p:sp>
    </p:spTree>
    <p:extLst>
      <p:ext uri="{BB962C8B-B14F-4D97-AF65-F5344CB8AC3E}">
        <p14:creationId xmlns:p14="http://schemas.microsoft.com/office/powerpoint/2010/main" val="108434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10AD-1DFD-485E-9096-BC3E69F0A595}"/>
              </a:ext>
            </a:extLst>
          </p:cNvPr>
          <p:cNvSpPr>
            <a:spLocks noGrp="1"/>
          </p:cNvSpPr>
          <p:nvPr>
            <p:ph type="title"/>
          </p:nvPr>
        </p:nvSpPr>
        <p:spPr>
          <a:xfrm>
            <a:off x="1143001" y="2047823"/>
            <a:ext cx="9905998" cy="1478570"/>
          </a:xfrm>
        </p:spPr>
        <p:txBody>
          <a:bodyPr>
            <a:normAutofit fontScale="90000"/>
          </a:bodyPr>
          <a:lstStyle/>
          <a:p>
            <a:r>
              <a:rPr lang="en-US" dirty="0"/>
              <a:t>Leadership—The path of men who are placed as leaders is not an easy one. </a:t>
            </a:r>
            <a:r>
              <a:rPr lang="en-US" b="1" dirty="0">
                <a:solidFill>
                  <a:srgbClr val="FFFF00"/>
                </a:solidFill>
              </a:rPr>
              <a:t>But they are to see in every difficulty a call to prayer.</a:t>
            </a:r>
            <a:br>
              <a:rPr lang="en-US" b="1" dirty="0">
                <a:solidFill>
                  <a:srgbClr val="FFFF00"/>
                </a:solidFill>
              </a:rPr>
            </a:br>
            <a:br>
              <a:rPr lang="en-US" dirty="0"/>
            </a:br>
            <a:r>
              <a:rPr lang="en-US" dirty="0"/>
              <a:t>Ellen G. White. Christian Leadership (p. 9). Copyright © 2010, Ellen G. White Estate, Inc.. Kindle Edition. </a:t>
            </a:r>
          </a:p>
        </p:txBody>
      </p:sp>
    </p:spTree>
    <p:extLst>
      <p:ext uri="{BB962C8B-B14F-4D97-AF65-F5344CB8AC3E}">
        <p14:creationId xmlns:p14="http://schemas.microsoft.com/office/powerpoint/2010/main" val="1115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6BD008-9023-4210-B756-EC8D7629DF93}"/>
              </a:ext>
            </a:extLst>
          </p:cNvPr>
          <p:cNvSpPr>
            <a:spLocks noGrp="1"/>
          </p:cNvSpPr>
          <p:nvPr>
            <p:ph type="subTitle" idx="1"/>
          </p:nvPr>
        </p:nvSpPr>
        <p:spPr>
          <a:xfrm>
            <a:off x="1876424" y="399495"/>
            <a:ext cx="8791575" cy="6019059"/>
          </a:xfrm>
        </p:spPr>
        <p:txBody>
          <a:bodyPr>
            <a:normAutofit fontScale="62500" lnSpcReduction="20000"/>
          </a:bodyPr>
          <a:lstStyle/>
          <a:p>
            <a:r>
              <a:rPr lang="en-US" sz="5800" b="1" dirty="0">
                <a:solidFill>
                  <a:schemeClr val="tx1"/>
                </a:solidFill>
              </a:rPr>
              <a:t>Lord’s Business Demands Order—The Lord is not pleased with the present lack of order and accuracy among those who do business in connection with His work… </a:t>
            </a:r>
            <a:r>
              <a:rPr lang="en-US" sz="5800" b="1" dirty="0">
                <a:solidFill>
                  <a:srgbClr val="FFFF00"/>
                </a:solidFill>
              </a:rPr>
              <a:t>Everything that bears any relation to the work of God should be as nearly perfect as human brains and hands can make it.—Gospel Workers, 460.</a:t>
            </a:r>
          </a:p>
          <a:p>
            <a:endParaRPr lang="en-US" dirty="0"/>
          </a:p>
          <a:p>
            <a:r>
              <a:rPr lang="en-US" dirty="0"/>
              <a:t>Ellen G. White. Christian Leadership (p. 6). Copyright © 2010, Ellen G. White Estate, Inc.. Kindle Edition. </a:t>
            </a:r>
          </a:p>
        </p:txBody>
      </p:sp>
    </p:spTree>
    <p:extLst>
      <p:ext uri="{BB962C8B-B14F-4D97-AF65-F5344CB8AC3E}">
        <p14:creationId xmlns:p14="http://schemas.microsoft.com/office/powerpoint/2010/main" val="254080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F15605-C639-43AC-9B9E-AD8DA8E3C1B8}"/>
              </a:ext>
            </a:extLst>
          </p:cNvPr>
          <p:cNvSpPr>
            <a:spLocks noGrp="1"/>
          </p:cNvSpPr>
          <p:nvPr>
            <p:ph type="subTitle" idx="1"/>
          </p:nvPr>
        </p:nvSpPr>
        <p:spPr>
          <a:xfrm>
            <a:off x="1876424" y="692457"/>
            <a:ext cx="8791575" cy="5628443"/>
          </a:xfrm>
        </p:spPr>
        <p:txBody>
          <a:bodyPr>
            <a:normAutofit fontScale="55000" lnSpcReduction="20000"/>
          </a:bodyPr>
          <a:lstStyle/>
          <a:p>
            <a:r>
              <a:rPr lang="en-US" sz="5100" dirty="0">
                <a:solidFill>
                  <a:schemeClr val="tx1"/>
                </a:solidFill>
                <a:latin typeface="Segoe UI" panose="020B0502040204020203" pitchFamily="34" charset="0"/>
              </a:rPr>
              <a:t>Looking to Jesus—No man is so high in power and authority but that Satan will assail him with temptation.</a:t>
            </a:r>
            <a:r>
              <a:rPr lang="en-US" sz="5100" b="1" dirty="0">
                <a:solidFill>
                  <a:srgbClr val="FFFF00"/>
                </a:solidFill>
                <a:latin typeface="Segoe UI" panose="020B0502040204020203" pitchFamily="34" charset="0"/>
              </a:rPr>
              <a:t> And the more responsible the position a man occupies, the fiercer and more determined are the assaults of the enemy.</a:t>
            </a:r>
          </a:p>
          <a:p>
            <a:endParaRPr lang="en-US" sz="5100" dirty="0">
              <a:solidFill>
                <a:srgbClr val="FFFF00"/>
              </a:solidFill>
              <a:latin typeface="Segoe UI" panose="020B0502040204020203" pitchFamily="34" charset="0"/>
            </a:endParaRPr>
          </a:p>
          <a:p>
            <a:r>
              <a:rPr lang="en-US" sz="5100" dirty="0">
                <a:solidFill>
                  <a:schemeClr val="tx1"/>
                </a:solidFill>
                <a:latin typeface="Segoe UI" panose="020B0502040204020203" pitchFamily="34" charset="0"/>
              </a:rPr>
              <a:t>Ellen G. White. Christian Leadership (p. 9). Copyright © 2010, Ellen G. White Estate, Inc.. Kindle Edition. </a:t>
            </a:r>
          </a:p>
          <a:p>
            <a:endParaRPr lang="en-US" dirty="0"/>
          </a:p>
        </p:txBody>
      </p:sp>
    </p:spTree>
    <p:extLst>
      <p:ext uri="{BB962C8B-B14F-4D97-AF65-F5344CB8AC3E}">
        <p14:creationId xmlns:p14="http://schemas.microsoft.com/office/powerpoint/2010/main" val="218704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2B45-0A21-4AE4-A061-2F1F39B195B6}"/>
              </a:ext>
            </a:extLst>
          </p:cNvPr>
          <p:cNvSpPr>
            <a:spLocks noGrp="1"/>
          </p:cNvSpPr>
          <p:nvPr>
            <p:ph type="ctrTitle"/>
          </p:nvPr>
        </p:nvSpPr>
        <p:spPr/>
        <p:txBody>
          <a:bodyPr/>
          <a:lstStyle/>
          <a:p>
            <a:r>
              <a:rPr lang="en-US" dirty="0"/>
              <a:t>https://www.youtube.com/watch?v=AvxwS_X2Bqg</a:t>
            </a:r>
          </a:p>
        </p:txBody>
      </p:sp>
      <p:sp>
        <p:nvSpPr>
          <p:cNvPr id="3" name="Subtitle 2">
            <a:extLst>
              <a:ext uri="{FF2B5EF4-FFF2-40B4-BE49-F238E27FC236}">
                <a16:creationId xmlns:a16="http://schemas.microsoft.com/office/drawing/2014/main" id="{CC64D2F7-8363-4B16-A61F-1B6F564C80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15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D84E-3264-4CDA-9F45-E1FF4E388BEB}"/>
              </a:ext>
            </a:extLst>
          </p:cNvPr>
          <p:cNvSpPr>
            <a:spLocks noGrp="1"/>
          </p:cNvSpPr>
          <p:nvPr>
            <p:ph type="ctrTitle"/>
          </p:nvPr>
        </p:nvSpPr>
        <p:spPr/>
        <p:txBody>
          <a:bodyPr/>
          <a:lstStyle/>
          <a:p>
            <a:r>
              <a:rPr lang="en-US" dirty="0">
                <a:hlinkClick r:id="rId2"/>
              </a:rPr>
              <a:t>https://www.youtube.com/watch?v=Rd0kf3wd120</a:t>
            </a:r>
            <a:endParaRPr lang="en-US" dirty="0"/>
          </a:p>
        </p:txBody>
      </p:sp>
    </p:spTree>
    <p:extLst>
      <p:ext uri="{BB962C8B-B14F-4D97-AF65-F5344CB8AC3E}">
        <p14:creationId xmlns:p14="http://schemas.microsoft.com/office/powerpoint/2010/main" val="193207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Organisational Culture ? Why Culture Matters To Your Organization">
            <a:hlinkClick r:id="" action="ppaction://media"/>
            <a:extLst>
              <a:ext uri="{FF2B5EF4-FFF2-40B4-BE49-F238E27FC236}">
                <a16:creationId xmlns:a16="http://schemas.microsoft.com/office/drawing/2014/main" id="{5B4E5862-D22A-42B1-A660-80CF634A860F}"/>
              </a:ext>
            </a:extLst>
          </p:cNvPr>
          <p:cNvPicPr>
            <a:picLocks noGrp="1" noRot="1" noChangeAspect="1"/>
          </p:cNvPicPr>
          <p:nvPr>
            <p:ph idx="1"/>
            <a:videoFile r:link="rId1"/>
          </p:nvPr>
        </p:nvPicPr>
        <p:blipFill>
          <a:blip r:embed="rId3"/>
          <a:stretch>
            <a:fillRect/>
          </a:stretch>
        </p:blipFill>
        <p:spPr>
          <a:xfrm>
            <a:off x="0" y="0"/>
            <a:ext cx="12192000" cy="6858383"/>
          </a:xfrm>
          <a:prstGeom prst="rect">
            <a:avLst/>
          </a:prstGeom>
        </p:spPr>
      </p:pic>
    </p:spTree>
    <p:extLst>
      <p:ext uri="{BB962C8B-B14F-4D97-AF65-F5344CB8AC3E}">
        <p14:creationId xmlns:p14="http://schemas.microsoft.com/office/powerpoint/2010/main" val="27559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782</Words>
  <Application>Microsoft Office PowerPoint</Application>
  <PresentationFormat>Widescreen</PresentationFormat>
  <Paragraphs>60</Paragraphs>
  <Slides>25</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Segoe UI</vt:lpstr>
      <vt:lpstr>Times New Roman</vt:lpstr>
      <vt:lpstr>Tw Cen MT</vt:lpstr>
      <vt:lpstr>Circuit</vt:lpstr>
      <vt:lpstr>PowerPoint Presentation</vt:lpstr>
      <vt:lpstr>Leadership</vt:lpstr>
      <vt:lpstr>Leader characteristics : </vt:lpstr>
      <vt:lpstr>Leadership—The path of men who are placed as leaders is not an easy one. But they are to see in every difficulty a call to prayer.  Ellen G. White. Christian Leadership (p. 9). Copyright © 2010, Ellen G. White Estate, Inc.. Kindle Edition. </vt:lpstr>
      <vt:lpstr>PowerPoint Presentation</vt:lpstr>
      <vt:lpstr>PowerPoint Presentation</vt:lpstr>
      <vt:lpstr>https://www.youtube.com/watch?v=AvxwS_X2Bqg</vt:lpstr>
      <vt:lpstr>https://www.youtube.com/watch?v=Rd0kf3wd120</vt:lpstr>
      <vt:lpstr>PowerPoint Presentation</vt:lpstr>
      <vt:lpstr>PowerPoint Presentation</vt:lpstr>
      <vt:lpstr>Edgar Henry Schein, Ph.D.  Harvard University</vt:lpstr>
      <vt:lpstr>Levels of Organizational Culture</vt:lpstr>
      <vt:lpstr>Functions of Organizational Culture</vt:lpstr>
      <vt:lpstr>PowerPoint Presentation</vt:lpstr>
      <vt:lpstr>PowerPoint Presentation</vt:lpstr>
      <vt:lpstr>PowerPoint Presentation</vt:lpstr>
      <vt:lpstr>PowerPoint Presentation</vt:lpstr>
      <vt:lpstr>Les apÔtres et la culture de l’Église primitive</vt:lpstr>
      <vt:lpstr>Acts 1:14,  Atcs 2: 1 acts 3: 1 Acts 6</vt:lpstr>
      <vt:lpstr>Atcs 6: 1 En ce temps-là, le nombre des disciples augmentant, les Hellénistes murmurèrent contre les Hébreux, parce que leurs veuves étaient négligées dans la distribution qui se faisait chaque jour.</vt:lpstr>
      <vt:lpstr>2 Les douze convoquèrent la multitude des disciples, et dirent: Il n'est pas convenable que nous laissions la parole de Dieu pour servir aux tables.</vt:lpstr>
      <vt:lpstr>3 C'est pourquoi, frères, choisissez parmi vous sept hommes, de qui l'on rende un bon témoignage, qui soient pleins d'Esprit Saint et de sagesse, et que nous chargerons de cet emploi.</vt:lpstr>
      <vt:lpstr>4 Et nous, nous continuerons à nous appliquer à la prière et au ministère de la parole.</vt:lpstr>
      <vt:lpstr>PowerPoint Presentation</vt:lpstr>
      <vt:lpstr>1thess. 3: 13 afin d'affermir vos coeurs pour qu'ils soient irréprochables dans la sainteté devant Dieu notre Père, lors de l'avènement de notre Seigneur Jésus avec tous ses saints!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Jean-Marie Charles</dc:creator>
  <cp:lastModifiedBy>R. Jean-Marie Charles</cp:lastModifiedBy>
  <cp:revision>13</cp:revision>
  <dcterms:created xsi:type="dcterms:W3CDTF">2020-02-08T02:42:07Z</dcterms:created>
  <dcterms:modified xsi:type="dcterms:W3CDTF">2020-02-08T20:40:23Z</dcterms:modified>
</cp:coreProperties>
</file>