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Lst>
  <p:notesMasterIdLst>
    <p:notesMasterId r:id="rId34"/>
  </p:notesMasterIdLst>
  <p:sldIdLst>
    <p:sldId id="501" r:id="rId4"/>
    <p:sldId id="833" r:id="rId5"/>
    <p:sldId id="874" r:id="rId6"/>
    <p:sldId id="870" r:id="rId7"/>
    <p:sldId id="834" r:id="rId8"/>
    <p:sldId id="852" r:id="rId9"/>
    <p:sldId id="837" r:id="rId10"/>
    <p:sldId id="838" r:id="rId11"/>
    <p:sldId id="840" r:id="rId12"/>
    <p:sldId id="839" r:id="rId13"/>
    <p:sldId id="848" r:id="rId14"/>
    <p:sldId id="851" r:id="rId15"/>
    <p:sldId id="841" r:id="rId16"/>
    <p:sldId id="638" r:id="rId17"/>
    <p:sldId id="601" r:id="rId18"/>
    <p:sldId id="663" r:id="rId19"/>
    <p:sldId id="818" r:id="rId20"/>
    <p:sldId id="872" r:id="rId21"/>
    <p:sldId id="671" r:id="rId22"/>
    <p:sldId id="819" r:id="rId23"/>
    <p:sldId id="845" r:id="rId24"/>
    <p:sldId id="846" r:id="rId25"/>
    <p:sldId id="855" r:id="rId26"/>
    <p:sldId id="847" r:id="rId27"/>
    <p:sldId id="854" r:id="rId28"/>
    <p:sldId id="857" r:id="rId29"/>
    <p:sldId id="869" r:id="rId30"/>
    <p:sldId id="876" r:id="rId31"/>
    <p:sldId id="878" r:id="rId32"/>
    <p:sldId id="85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4D4"/>
    <a:srgbClr val="FFE48F"/>
    <a:srgbClr val="EDE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66" autoAdjust="0"/>
    <p:restoredTop sz="94660"/>
  </p:normalViewPr>
  <p:slideViewPr>
    <p:cSldViewPr>
      <p:cViewPr varScale="1">
        <p:scale>
          <a:sx n="98" d="100"/>
          <a:sy n="98" d="100"/>
        </p:scale>
        <p:origin x="1334" y="8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7AF0F-4442-42BF-B078-989F64832F36}" type="datetimeFigureOut">
              <a:rPr lang="en-US" smtClean="0"/>
              <a:pPr/>
              <a:t>4/23/2019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A061F-D6B6-40D9-9777-425CAAB91A12}" type="slidenum">
              <a:rPr lang="en-US" smtClean="0"/>
              <a:pPr/>
              <a:t>‹#›</a:t>
            </a:fld>
            <a:endParaRPr lang="en-US"/>
          </a:p>
        </p:txBody>
      </p:sp>
    </p:spTree>
    <p:extLst>
      <p:ext uri="{BB962C8B-B14F-4D97-AF65-F5344CB8AC3E}">
        <p14:creationId xmlns:p14="http://schemas.microsoft.com/office/powerpoint/2010/main" val="19059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293191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133485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8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56681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9135585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362819" y="350114"/>
            <a:ext cx="8422670"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147460" name="Text Placeholder 2"/>
          <p:cNvSpPr>
            <a:spLocks noGrp="1"/>
          </p:cNvSpPr>
          <p:nvPr>
            <p:ph type="body" idx="1"/>
          </p:nvPr>
        </p:nvSpPr>
        <p:spPr bwMode="auto">
          <a:xfrm>
            <a:off x="362819" y="1190382"/>
            <a:ext cx="8422670"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
        <p:nvSpPr>
          <p:cNvPr id="11" name="TextBox 10"/>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48570344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p:titleStyle>
    <p:bodyStyle>
      <a:lvl1pPr marL="192496" indent="-192496" algn="l" defTabSz="957998" rtl="0" eaLnBrk="1" fontAlgn="base" hangingPunct="1">
        <a:spcBef>
          <a:spcPts val="300"/>
        </a:spcBef>
        <a:spcAft>
          <a:spcPts val="300"/>
        </a:spcAft>
        <a:buFont typeface="Arial" pitchFamily="34" charset="0"/>
        <a:buChar char="•"/>
        <a:tabLst/>
        <a:defRPr sz="1600">
          <a:solidFill>
            <a:schemeClr val="tx2"/>
          </a:solidFill>
          <a:latin typeface="+mn-lt"/>
          <a:ea typeface="+mn-ea"/>
          <a:cs typeface="+mn-cs"/>
        </a:defRPr>
      </a:lvl1pPr>
      <a:lvl2pPr marL="420803" indent="-219355" algn="l" defTabSz="957998" rtl="0" eaLnBrk="1" fontAlgn="base" hangingPunct="1">
        <a:spcBef>
          <a:spcPts val="300"/>
        </a:spcBef>
        <a:spcAft>
          <a:spcPts val="300"/>
        </a:spcAft>
        <a:buFont typeface="Arial" pitchFamily="34" charset="0"/>
        <a:buChar char="‒"/>
        <a:tabLst/>
        <a:defRPr sz="1400">
          <a:solidFill>
            <a:schemeClr val="tx2"/>
          </a:solidFill>
          <a:latin typeface="+mn-lt"/>
        </a:defRPr>
      </a:lvl2pPr>
      <a:lvl3pPr marL="622252" indent="-183542" algn="l" defTabSz="957998" rtl="0" eaLnBrk="1" fontAlgn="base" hangingPunct="1">
        <a:spcBef>
          <a:spcPts val="300"/>
        </a:spcBef>
        <a:spcAft>
          <a:spcPts val="300"/>
        </a:spcAft>
        <a:buFont typeface="Arial" pitchFamily="34" charset="0"/>
        <a:buChar char="‒"/>
        <a:tabLst/>
        <a:defRPr sz="1200">
          <a:solidFill>
            <a:schemeClr val="tx2"/>
          </a:solidFill>
          <a:latin typeface="+mn-lt"/>
        </a:defRPr>
      </a:lvl3pPr>
      <a:lvl4pPr marL="811761" indent="-193988" algn="l" defTabSz="957998" rtl="0" eaLnBrk="1" fontAlgn="base" hangingPunct="1">
        <a:spcBef>
          <a:spcPts val="300"/>
        </a:spcBef>
        <a:spcAft>
          <a:spcPts val="300"/>
        </a:spcAft>
        <a:buFont typeface="Arial" pitchFamily="34" charset="0"/>
        <a:buChar char="‒"/>
        <a:defRPr sz="1100">
          <a:solidFill>
            <a:schemeClr val="tx2"/>
          </a:solidFill>
          <a:latin typeface="+mn-lt"/>
        </a:defRPr>
      </a:lvl4pPr>
      <a:lvl5pPr marL="1002764" indent="-191002" algn="l" defTabSz="957998" rtl="0" eaLnBrk="1" fontAlgn="base" hangingPunct="1">
        <a:spcBef>
          <a:spcPts val="300"/>
        </a:spcBef>
        <a:spcAft>
          <a:spcPts val="300"/>
        </a:spcAft>
        <a:buFont typeface="Arial" pitchFamily="34" charset="0"/>
        <a:buChar char="‒"/>
        <a:defRPr sz="1100">
          <a:solidFill>
            <a:schemeClr val="tx2"/>
          </a:solidFill>
          <a:latin typeface="+mn-lt"/>
        </a:defRPr>
      </a:lvl5pPr>
      <a:lvl6pPr marL="1175860" indent="-180558" algn="l" defTabSz="957998" rtl="0" eaLnBrk="1" fontAlgn="base" hangingPunct="1">
        <a:spcBef>
          <a:spcPct val="0"/>
        </a:spcBef>
        <a:spcAft>
          <a:spcPts val="564"/>
        </a:spcAft>
        <a:buFont typeface="Arial" charset="0"/>
        <a:buChar char="‒"/>
        <a:defRPr sz="1500">
          <a:solidFill>
            <a:schemeClr val="tx2"/>
          </a:solidFill>
          <a:latin typeface="+mn-lt"/>
        </a:defRPr>
      </a:lvl6pPr>
      <a:lvl7pPr marL="1605616" indent="-180558" algn="l" defTabSz="957998" rtl="0" eaLnBrk="1" fontAlgn="base" hangingPunct="1">
        <a:spcBef>
          <a:spcPct val="0"/>
        </a:spcBef>
        <a:spcAft>
          <a:spcPts val="564"/>
        </a:spcAft>
        <a:buFont typeface="Arial" charset="0"/>
        <a:buChar char="‒"/>
        <a:defRPr sz="1500">
          <a:solidFill>
            <a:schemeClr val="tx2"/>
          </a:solidFill>
          <a:latin typeface="+mn-lt"/>
        </a:defRPr>
      </a:lvl7pPr>
      <a:lvl8pPr marL="2035372" indent="-180558" algn="l" defTabSz="957998" rtl="0" eaLnBrk="1" fontAlgn="base" hangingPunct="1">
        <a:spcBef>
          <a:spcPct val="0"/>
        </a:spcBef>
        <a:spcAft>
          <a:spcPts val="564"/>
        </a:spcAft>
        <a:buFont typeface="Arial" charset="0"/>
        <a:buChar char="‒"/>
        <a:defRPr sz="1500">
          <a:solidFill>
            <a:schemeClr val="tx2"/>
          </a:solidFill>
          <a:latin typeface="+mn-lt"/>
        </a:defRPr>
      </a:lvl8pPr>
      <a:lvl9pPr marL="2465128" indent="-180558" algn="l" defTabSz="957998" rtl="0" eaLnBrk="1" fontAlgn="base" hangingPunct="1">
        <a:spcBef>
          <a:spcPct val="0"/>
        </a:spcBef>
        <a:spcAft>
          <a:spcPts val="564"/>
        </a:spcAft>
        <a:buFont typeface="Arial" charset="0"/>
        <a:buChar char="‒"/>
        <a:defRPr sz="1500">
          <a:solidFill>
            <a:schemeClr val="tx2"/>
          </a:solidFill>
          <a:latin typeface="+mn-lt"/>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362819" y="350114"/>
            <a:ext cx="8422670"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147460" name="Text Placeholder 2"/>
          <p:cNvSpPr>
            <a:spLocks noGrp="1"/>
          </p:cNvSpPr>
          <p:nvPr>
            <p:ph type="body" idx="1"/>
          </p:nvPr>
        </p:nvSpPr>
        <p:spPr bwMode="auto">
          <a:xfrm>
            <a:off x="362819" y="1190382"/>
            <a:ext cx="8422670"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cxnSp>
        <p:nvCxnSpPr>
          <p:cNvPr id="8" name="Straight Connector 7"/>
          <p:cNvCxnSpPr/>
          <p:nvPr userDrawn="1"/>
        </p:nvCxnSpPr>
        <p:spPr>
          <a:xfrm>
            <a:off x="358726" y="949312"/>
            <a:ext cx="8440615"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3377103021"/>
      </p:ext>
    </p:extLst>
  </p:cSld>
  <p:clrMap bg1="lt1" tx1="dk1" bg2="lt2" tx2="dk2" accent1="accent1" accent2="accent2" accent3="accent3" accent4="accent4" accent5="accent5" accent6="accent6" hlink="hlink" folHlink="folHlink"/>
  <p:sldLayoutIdLst>
    <p:sldLayoutId id="2147483664" r:id="rId1"/>
    <p:sldLayoutId id="2147483687" r:id="rId2"/>
  </p:sldLayoutIdLst>
  <p:hf hdr="0" ftr="0" dt="0"/>
  <p:txStyles>
    <p:title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p:titleStyle>
    <p:bodyStyle>
      <a:lvl1pPr marL="192496" indent="-192496" algn="l" defTabSz="957998" rtl="0" eaLnBrk="1" fontAlgn="base" hangingPunct="1">
        <a:spcBef>
          <a:spcPts val="300"/>
        </a:spcBef>
        <a:spcAft>
          <a:spcPts val="300"/>
        </a:spcAft>
        <a:buFont typeface="Arial" pitchFamily="34" charset="0"/>
        <a:buChar char="•"/>
        <a:tabLst/>
        <a:defRPr sz="1600">
          <a:solidFill>
            <a:schemeClr val="tx2"/>
          </a:solidFill>
          <a:latin typeface="+mn-lt"/>
          <a:ea typeface="+mn-ea"/>
          <a:cs typeface="+mn-cs"/>
        </a:defRPr>
      </a:lvl1pPr>
      <a:lvl2pPr marL="420803" indent="-219355" algn="l" defTabSz="957998" rtl="0" eaLnBrk="1" fontAlgn="base" hangingPunct="1">
        <a:spcBef>
          <a:spcPts val="300"/>
        </a:spcBef>
        <a:spcAft>
          <a:spcPts val="300"/>
        </a:spcAft>
        <a:buFont typeface="Arial" pitchFamily="34" charset="0"/>
        <a:buChar char="‒"/>
        <a:tabLst/>
        <a:defRPr sz="1400">
          <a:solidFill>
            <a:schemeClr val="tx2"/>
          </a:solidFill>
          <a:latin typeface="+mn-lt"/>
        </a:defRPr>
      </a:lvl2pPr>
      <a:lvl3pPr marL="622252" indent="-183542" algn="l" defTabSz="957998" rtl="0" eaLnBrk="1" fontAlgn="base" hangingPunct="1">
        <a:spcBef>
          <a:spcPts val="300"/>
        </a:spcBef>
        <a:spcAft>
          <a:spcPts val="300"/>
        </a:spcAft>
        <a:buFont typeface="Arial" pitchFamily="34" charset="0"/>
        <a:buChar char="‒"/>
        <a:tabLst/>
        <a:defRPr sz="1200">
          <a:solidFill>
            <a:schemeClr val="tx2"/>
          </a:solidFill>
          <a:latin typeface="+mn-lt"/>
        </a:defRPr>
      </a:lvl3pPr>
      <a:lvl4pPr marL="811761" indent="-193988" algn="l" defTabSz="957998" rtl="0" eaLnBrk="1" fontAlgn="base" hangingPunct="1">
        <a:spcBef>
          <a:spcPts val="300"/>
        </a:spcBef>
        <a:spcAft>
          <a:spcPts val="300"/>
        </a:spcAft>
        <a:buFont typeface="Arial" pitchFamily="34" charset="0"/>
        <a:buChar char="‒"/>
        <a:defRPr sz="1100">
          <a:solidFill>
            <a:schemeClr val="tx2"/>
          </a:solidFill>
          <a:latin typeface="+mn-lt"/>
        </a:defRPr>
      </a:lvl4pPr>
      <a:lvl5pPr marL="1002764" indent="-191002" algn="l" defTabSz="957998" rtl="0" eaLnBrk="1" fontAlgn="base" hangingPunct="1">
        <a:spcBef>
          <a:spcPts val="300"/>
        </a:spcBef>
        <a:spcAft>
          <a:spcPts val="300"/>
        </a:spcAft>
        <a:buFont typeface="Arial" pitchFamily="34" charset="0"/>
        <a:buChar char="‒"/>
        <a:defRPr sz="1100">
          <a:solidFill>
            <a:schemeClr val="tx2"/>
          </a:solidFill>
          <a:latin typeface="+mn-lt"/>
        </a:defRPr>
      </a:lvl5pPr>
      <a:lvl6pPr marL="1175860" indent="-180558" algn="l" defTabSz="957998" rtl="0" eaLnBrk="1" fontAlgn="base" hangingPunct="1">
        <a:spcBef>
          <a:spcPct val="0"/>
        </a:spcBef>
        <a:spcAft>
          <a:spcPts val="564"/>
        </a:spcAft>
        <a:buFont typeface="Arial" charset="0"/>
        <a:buChar char="‒"/>
        <a:defRPr sz="1500">
          <a:solidFill>
            <a:schemeClr val="tx2"/>
          </a:solidFill>
          <a:latin typeface="+mn-lt"/>
        </a:defRPr>
      </a:lvl6pPr>
      <a:lvl7pPr marL="1605616" indent="-180558" algn="l" defTabSz="957998" rtl="0" eaLnBrk="1" fontAlgn="base" hangingPunct="1">
        <a:spcBef>
          <a:spcPct val="0"/>
        </a:spcBef>
        <a:spcAft>
          <a:spcPts val="564"/>
        </a:spcAft>
        <a:buFont typeface="Arial" charset="0"/>
        <a:buChar char="‒"/>
        <a:defRPr sz="1500">
          <a:solidFill>
            <a:schemeClr val="tx2"/>
          </a:solidFill>
          <a:latin typeface="+mn-lt"/>
        </a:defRPr>
      </a:lvl7pPr>
      <a:lvl8pPr marL="2035372" indent="-180558" algn="l" defTabSz="957998" rtl="0" eaLnBrk="1" fontAlgn="base" hangingPunct="1">
        <a:spcBef>
          <a:spcPct val="0"/>
        </a:spcBef>
        <a:spcAft>
          <a:spcPts val="564"/>
        </a:spcAft>
        <a:buFont typeface="Arial" charset="0"/>
        <a:buChar char="‒"/>
        <a:defRPr sz="1500">
          <a:solidFill>
            <a:schemeClr val="tx2"/>
          </a:solidFill>
          <a:latin typeface="+mn-lt"/>
        </a:defRPr>
      </a:lvl8pPr>
      <a:lvl9pPr marL="2465128" indent="-180558" algn="l" defTabSz="957998" rtl="0" eaLnBrk="1" fontAlgn="base" hangingPunct="1">
        <a:spcBef>
          <a:spcPct val="0"/>
        </a:spcBef>
        <a:spcAft>
          <a:spcPts val="564"/>
        </a:spcAft>
        <a:buFont typeface="Arial" charset="0"/>
        <a:buChar char="‒"/>
        <a:defRPr sz="1500">
          <a:solidFill>
            <a:schemeClr val="tx2"/>
          </a:solidFill>
          <a:latin typeface="+mn-lt"/>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362819" y="350114"/>
            <a:ext cx="8422670"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147460" name="Text Placeholder 2"/>
          <p:cNvSpPr>
            <a:spLocks noGrp="1"/>
          </p:cNvSpPr>
          <p:nvPr>
            <p:ph type="body" idx="1"/>
          </p:nvPr>
        </p:nvSpPr>
        <p:spPr bwMode="auto">
          <a:xfrm>
            <a:off x="362819" y="1190382"/>
            <a:ext cx="8422670"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cxnSp>
        <p:nvCxnSpPr>
          <p:cNvPr id="8" name="Straight Connector 7"/>
          <p:cNvCxnSpPr/>
          <p:nvPr userDrawn="1"/>
        </p:nvCxnSpPr>
        <p:spPr>
          <a:xfrm>
            <a:off x="358726" y="949312"/>
            <a:ext cx="8440615"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
        <p:nvSpPr>
          <p:cNvPr id="6" name="TextBox 5"/>
          <p:cNvSpPr txBox="1"/>
          <p:nvPr userDrawn="1"/>
        </p:nvSpPr>
        <p:spPr>
          <a:xfrm>
            <a:off x="3810000" y="6553223"/>
            <a:ext cx="1676400" cy="123111"/>
          </a:xfrm>
          <a:prstGeom prst="rect">
            <a:avLst/>
          </a:prstGeom>
          <a:noFill/>
        </p:spPr>
        <p:txBody>
          <a:bodyPr wrap="square" lIns="0" tIns="0" rIns="0" bIns="0" rtlCol="0">
            <a:spAutoFit/>
          </a:bodyPr>
          <a:lstStyle/>
          <a:p>
            <a:pPr algn="ctr" fontAlgn="base">
              <a:spcBef>
                <a:spcPct val="0"/>
              </a:spcBef>
              <a:spcAft>
                <a:spcPct val="0"/>
              </a:spcAft>
            </a:pPr>
            <a:r>
              <a:rPr lang="en-US" sz="800" dirty="0">
                <a:solidFill>
                  <a:srgbClr val="AFB1B4"/>
                </a:solidFill>
                <a:cs typeface="Arial" charset="0"/>
              </a:rPr>
              <a:t>www.slidebooks.com</a:t>
            </a:r>
          </a:p>
        </p:txBody>
      </p:sp>
    </p:spTree>
    <p:extLst>
      <p:ext uri="{BB962C8B-B14F-4D97-AF65-F5344CB8AC3E}">
        <p14:creationId xmlns:p14="http://schemas.microsoft.com/office/powerpoint/2010/main" val="1030561664"/>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p:titleStyle>
    <p:bodyStyle>
      <a:lvl1pPr marL="192496" indent="-192496" algn="l" defTabSz="957998" rtl="0" eaLnBrk="1" fontAlgn="base" hangingPunct="1">
        <a:spcBef>
          <a:spcPts val="300"/>
        </a:spcBef>
        <a:spcAft>
          <a:spcPts val="300"/>
        </a:spcAft>
        <a:buFont typeface="Arial" pitchFamily="34" charset="0"/>
        <a:buChar char="•"/>
        <a:tabLst/>
        <a:defRPr sz="1600">
          <a:solidFill>
            <a:schemeClr val="tx2"/>
          </a:solidFill>
          <a:latin typeface="+mn-lt"/>
          <a:ea typeface="+mn-ea"/>
          <a:cs typeface="+mn-cs"/>
        </a:defRPr>
      </a:lvl1pPr>
      <a:lvl2pPr marL="420803" indent="-219355" algn="l" defTabSz="957998" rtl="0" eaLnBrk="1" fontAlgn="base" hangingPunct="1">
        <a:spcBef>
          <a:spcPts val="300"/>
        </a:spcBef>
        <a:spcAft>
          <a:spcPts val="300"/>
        </a:spcAft>
        <a:buFont typeface="Arial" pitchFamily="34" charset="0"/>
        <a:buChar char="‒"/>
        <a:tabLst/>
        <a:defRPr sz="1400">
          <a:solidFill>
            <a:schemeClr val="tx2"/>
          </a:solidFill>
          <a:latin typeface="+mn-lt"/>
        </a:defRPr>
      </a:lvl2pPr>
      <a:lvl3pPr marL="622252" indent="-183542" algn="l" defTabSz="957998" rtl="0" eaLnBrk="1" fontAlgn="base" hangingPunct="1">
        <a:spcBef>
          <a:spcPts val="300"/>
        </a:spcBef>
        <a:spcAft>
          <a:spcPts val="300"/>
        </a:spcAft>
        <a:buFont typeface="Arial" pitchFamily="34" charset="0"/>
        <a:buChar char="‒"/>
        <a:tabLst/>
        <a:defRPr sz="1200">
          <a:solidFill>
            <a:schemeClr val="tx2"/>
          </a:solidFill>
          <a:latin typeface="+mn-lt"/>
        </a:defRPr>
      </a:lvl3pPr>
      <a:lvl4pPr marL="811761" indent="-193988" algn="l" defTabSz="957998" rtl="0" eaLnBrk="1" fontAlgn="base" hangingPunct="1">
        <a:spcBef>
          <a:spcPts val="300"/>
        </a:spcBef>
        <a:spcAft>
          <a:spcPts val="300"/>
        </a:spcAft>
        <a:buFont typeface="Arial" pitchFamily="34" charset="0"/>
        <a:buChar char="‒"/>
        <a:defRPr sz="1100">
          <a:solidFill>
            <a:schemeClr val="tx2"/>
          </a:solidFill>
          <a:latin typeface="+mn-lt"/>
        </a:defRPr>
      </a:lvl4pPr>
      <a:lvl5pPr marL="1002764" indent="-191002" algn="l" defTabSz="957998" rtl="0" eaLnBrk="1" fontAlgn="base" hangingPunct="1">
        <a:spcBef>
          <a:spcPts val="300"/>
        </a:spcBef>
        <a:spcAft>
          <a:spcPts val="300"/>
        </a:spcAft>
        <a:buFont typeface="Arial" pitchFamily="34" charset="0"/>
        <a:buChar char="‒"/>
        <a:defRPr sz="1100">
          <a:solidFill>
            <a:schemeClr val="tx2"/>
          </a:solidFill>
          <a:latin typeface="+mn-lt"/>
        </a:defRPr>
      </a:lvl5pPr>
      <a:lvl6pPr marL="1175860" indent="-180558" algn="l" defTabSz="957998" rtl="0" eaLnBrk="1" fontAlgn="base" hangingPunct="1">
        <a:spcBef>
          <a:spcPct val="0"/>
        </a:spcBef>
        <a:spcAft>
          <a:spcPts val="564"/>
        </a:spcAft>
        <a:buFont typeface="Arial" charset="0"/>
        <a:buChar char="‒"/>
        <a:defRPr sz="1500">
          <a:solidFill>
            <a:schemeClr val="tx2"/>
          </a:solidFill>
          <a:latin typeface="+mn-lt"/>
        </a:defRPr>
      </a:lvl6pPr>
      <a:lvl7pPr marL="1605616" indent="-180558" algn="l" defTabSz="957998" rtl="0" eaLnBrk="1" fontAlgn="base" hangingPunct="1">
        <a:spcBef>
          <a:spcPct val="0"/>
        </a:spcBef>
        <a:spcAft>
          <a:spcPts val="564"/>
        </a:spcAft>
        <a:buFont typeface="Arial" charset="0"/>
        <a:buChar char="‒"/>
        <a:defRPr sz="1500">
          <a:solidFill>
            <a:schemeClr val="tx2"/>
          </a:solidFill>
          <a:latin typeface="+mn-lt"/>
        </a:defRPr>
      </a:lvl7pPr>
      <a:lvl8pPr marL="2035372" indent="-180558" algn="l" defTabSz="957998" rtl="0" eaLnBrk="1" fontAlgn="base" hangingPunct="1">
        <a:spcBef>
          <a:spcPct val="0"/>
        </a:spcBef>
        <a:spcAft>
          <a:spcPts val="564"/>
        </a:spcAft>
        <a:buFont typeface="Arial" charset="0"/>
        <a:buChar char="‒"/>
        <a:defRPr sz="1500">
          <a:solidFill>
            <a:schemeClr val="tx2"/>
          </a:solidFill>
          <a:latin typeface="+mn-lt"/>
        </a:defRPr>
      </a:lvl8pPr>
      <a:lvl9pPr marL="2465128" indent="-180558" algn="l" defTabSz="957998" rtl="0" eaLnBrk="1" fontAlgn="base" hangingPunct="1">
        <a:spcBef>
          <a:spcPct val="0"/>
        </a:spcBef>
        <a:spcAft>
          <a:spcPts val="564"/>
        </a:spcAft>
        <a:buFont typeface="Arial" charset="0"/>
        <a:buChar char="‒"/>
        <a:defRPr sz="1500">
          <a:solidFill>
            <a:schemeClr val="tx2"/>
          </a:solidFill>
          <a:latin typeface="+mn-lt"/>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A4AD79-7104-4EE2-ABC8-F71D6784073F}"/>
              </a:ext>
            </a:extLst>
          </p:cNvPr>
          <p:cNvSpPr/>
          <p:nvPr/>
        </p:nvSpPr>
        <p:spPr>
          <a:xfrm>
            <a:off x="0" y="0"/>
            <a:ext cx="9144000" cy="1490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ctr" anchorCtr="0" forceAA="0" compatLnSpc="1">
            <a:prstTxWarp prst="textNoShape">
              <a:avLst/>
            </a:prstTxWarp>
            <a:noAutofit/>
          </a:bodyPr>
          <a:lstStyle/>
          <a:p>
            <a:pPr algn="ctr" defTabSz="435356"/>
            <a:endParaRPr lang="en-US" sz="857">
              <a:solidFill>
                <a:prstClr val="white"/>
              </a:solidFill>
            </a:endParaRPr>
          </a:p>
        </p:txBody>
      </p:sp>
      <p:sp>
        <p:nvSpPr>
          <p:cNvPr id="8" name="Rectangle 7"/>
          <p:cNvSpPr/>
          <p:nvPr/>
        </p:nvSpPr>
        <p:spPr>
          <a:xfrm>
            <a:off x="0" y="1481349"/>
            <a:ext cx="9144000" cy="1154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ctr" anchorCtr="0" forceAA="0" compatLnSpc="1">
            <a:prstTxWarp prst="textNoShape">
              <a:avLst/>
            </a:prstTxWarp>
            <a:noAutofit/>
          </a:bodyPr>
          <a:lstStyle/>
          <a:p>
            <a:pPr algn="ctr" defTabSz="435356"/>
            <a:endParaRPr lang="en-US" sz="857">
              <a:solidFill>
                <a:prstClr val="white"/>
              </a:solidFill>
            </a:endParaRPr>
          </a:p>
        </p:txBody>
      </p:sp>
      <p:sp>
        <p:nvSpPr>
          <p:cNvPr id="9" name="TextBox 8"/>
          <p:cNvSpPr txBox="1"/>
          <p:nvPr/>
        </p:nvSpPr>
        <p:spPr>
          <a:xfrm>
            <a:off x="474" y="184759"/>
            <a:ext cx="8648308" cy="1200329"/>
          </a:xfrm>
          <a:prstGeom prst="rect">
            <a:avLst/>
          </a:prstGeom>
          <a:noFill/>
          <a:ln>
            <a:noFill/>
          </a:ln>
        </p:spPr>
        <p:txBody>
          <a:bodyPr wrap="square" rtlCol="0">
            <a:spAutoFit/>
          </a:bodyPr>
          <a:lstStyle/>
          <a:p>
            <a:pPr algn="ctr" defTabSz="435356"/>
            <a:r>
              <a:rPr lang="en-US" sz="7200" b="1" dirty="0">
                <a:solidFill>
                  <a:schemeClr val="tx2"/>
                </a:solidFill>
              </a:rPr>
              <a:t>Strategic Planning</a:t>
            </a:r>
          </a:p>
        </p:txBody>
      </p:sp>
      <p:sp>
        <p:nvSpPr>
          <p:cNvPr id="10" name="TextBox 9"/>
          <p:cNvSpPr txBox="1"/>
          <p:nvPr/>
        </p:nvSpPr>
        <p:spPr>
          <a:xfrm>
            <a:off x="12343" y="1453438"/>
            <a:ext cx="9067800" cy="923330"/>
          </a:xfrm>
          <a:prstGeom prst="rect">
            <a:avLst/>
          </a:prstGeom>
          <a:noFill/>
          <a:ln>
            <a:noFill/>
          </a:ln>
        </p:spPr>
        <p:txBody>
          <a:bodyPr wrap="square" rtlCol="0">
            <a:spAutoFit/>
          </a:bodyPr>
          <a:lstStyle/>
          <a:p>
            <a:pPr algn="ctr" defTabSz="435356"/>
            <a:r>
              <a:rPr lang="en-US" sz="5400" b="1" dirty="0">
                <a:solidFill>
                  <a:schemeClr val="bg1"/>
                </a:solidFill>
              </a:rPr>
              <a:t>Franco-Haitian Ministries</a:t>
            </a:r>
          </a:p>
        </p:txBody>
      </p:sp>
      <p:sp>
        <p:nvSpPr>
          <p:cNvPr id="11" name="TextBox 10"/>
          <p:cNvSpPr txBox="1"/>
          <p:nvPr/>
        </p:nvSpPr>
        <p:spPr>
          <a:xfrm>
            <a:off x="3886200" y="2743200"/>
            <a:ext cx="5181600" cy="707886"/>
          </a:xfrm>
          <a:prstGeom prst="rect">
            <a:avLst/>
          </a:prstGeom>
          <a:noFill/>
        </p:spPr>
        <p:txBody>
          <a:bodyPr wrap="square" rtlCol="0">
            <a:spAutoFit/>
          </a:bodyPr>
          <a:lstStyle/>
          <a:p>
            <a:pPr algn="r" defTabSz="435356"/>
            <a:r>
              <a:rPr lang="en-US" sz="4000" b="1" dirty="0">
                <a:solidFill>
                  <a:srgbClr val="C00000"/>
                </a:solidFill>
              </a:rPr>
              <a:t>2019-2022</a:t>
            </a:r>
          </a:p>
        </p:txBody>
      </p:sp>
      <p:sp>
        <p:nvSpPr>
          <p:cNvPr id="13" name="Rectangle: Rounded Corners 17"/>
          <p:cNvSpPr/>
          <p:nvPr/>
        </p:nvSpPr>
        <p:spPr bwMode="auto">
          <a:xfrm>
            <a:off x="3657600" y="4648200"/>
            <a:ext cx="1524000" cy="1295400"/>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400" b="1" dirty="0">
                <a:solidFill>
                  <a:schemeClr val="bg1"/>
                </a:solidFill>
                <a:latin typeface="Arial" charset="0"/>
                <a:cs typeface="Times New Roman" pitchFamily="18" charset="0"/>
              </a:rPr>
              <a:t>Key</a:t>
            </a:r>
          </a:p>
          <a:p>
            <a:pPr algn="ctr" defTabSz="623853" fontAlgn="base">
              <a:spcBef>
                <a:spcPts val="300"/>
              </a:spcBef>
              <a:spcAft>
                <a:spcPts val="300"/>
              </a:spcAft>
              <a:buClr>
                <a:srgbClr val="000000"/>
              </a:buClr>
            </a:pPr>
            <a:r>
              <a:rPr lang="en-US" sz="1400" b="1" dirty="0">
                <a:solidFill>
                  <a:schemeClr val="bg1"/>
                </a:solidFill>
                <a:latin typeface="Arial" charset="0"/>
                <a:cs typeface="Times New Roman" pitchFamily="18" charset="0"/>
              </a:rPr>
              <a:t>Operations</a:t>
            </a:r>
          </a:p>
          <a:p>
            <a:pPr algn="ctr" defTabSz="623853" fontAlgn="base">
              <a:spcBef>
                <a:spcPts val="300"/>
              </a:spcBef>
              <a:spcAft>
                <a:spcPts val="300"/>
              </a:spcAft>
              <a:buClr>
                <a:srgbClr val="000000"/>
              </a:buClr>
            </a:pPr>
            <a:r>
              <a:rPr lang="en-US" sz="1400" b="1" dirty="0">
                <a:solidFill>
                  <a:schemeClr val="bg1"/>
                </a:solidFill>
                <a:latin typeface="Arial" charset="0"/>
                <a:cs typeface="Times New Roman" pitchFamily="18" charset="0"/>
              </a:rPr>
              <a:t>Planning </a:t>
            </a:r>
          </a:p>
        </p:txBody>
      </p:sp>
      <p:grpSp>
        <p:nvGrpSpPr>
          <p:cNvPr id="15" name="Group 14"/>
          <p:cNvGrpSpPr/>
          <p:nvPr/>
        </p:nvGrpSpPr>
        <p:grpSpPr>
          <a:xfrm>
            <a:off x="4038600" y="3810000"/>
            <a:ext cx="826354" cy="874157"/>
            <a:chOff x="2751134" y="1557423"/>
            <a:chExt cx="3505191" cy="3707958"/>
          </a:xfrm>
          <a:solidFill>
            <a:schemeClr val="bg1"/>
          </a:solidFill>
        </p:grpSpPr>
        <p:sp>
          <p:nvSpPr>
            <p:cNvPr id="16" name="Shape 15"/>
            <p:cNvSpPr/>
            <p:nvPr/>
          </p:nvSpPr>
          <p:spPr bwMode="auto">
            <a:xfrm>
              <a:off x="4021125" y="3030181"/>
              <a:ext cx="2235200" cy="2235200"/>
            </a:xfrm>
            <a:prstGeom prst="gear9">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pPr>
              <a:endParaRPr lang="en-US" dirty="0"/>
            </a:p>
          </p:txBody>
        </p:sp>
        <p:sp>
          <p:nvSpPr>
            <p:cNvPr id="17" name="Shape 16"/>
            <p:cNvSpPr/>
            <p:nvPr/>
          </p:nvSpPr>
          <p:spPr bwMode="auto">
            <a:xfrm>
              <a:off x="2751134" y="3151264"/>
              <a:ext cx="1320800" cy="1320800"/>
            </a:xfrm>
            <a:prstGeom prst="gear9">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pPr>
              <a:endParaRPr lang="en-US" dirty="0"/>
            </a:p>
          </p:txBody>
        </p:sp>
        <p:sp>
          <p:nvSpPr>
            <p:cNvPr id="18" name="Shape 17"/>
            <p:cNvSpPr/>
            <p:nvPr/>
          </p:nvSpPr>
          <p:spPr bwMode="auto">
            <a:xfrm>
              <a:off x="3748086" y="1557423"/>
              <a:ext cx="1657352" cy="1657352"/>
            </a:xfrm>
            <a:prstGeom prst="gear9">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pPr>
              <a:endParaRPr lang="en-US" dirty="0"/>
            </a:p>
          </p:txBody>
        </p:sp>
      </p:grpSp>
    </p:spTree>
    <p:extLst>
      <p:ext uri="{BB962C8B-B14F-4D97-AF65-F5344CB8AC3E}">
        <p14:creationId xmlns:p14="http://schemas.microsoft.com/office/powerpoint/2010/main" val="14456941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Title 1"/>
          <p:cNvSpPr>
            <a:spLocks noGrp="1"/>
          </p:cNvSpPr>
          <p:nvPr>
            <p:ph type="title"/>
          </p:nvPr>
        </p:nvSpPr>
        <p:spPr>
          <a:xfrm>
            <a:off x="381000" y="76200"/>
            <a:ext cx="8422670" cy="838200"/>
          </a:xfrm>
        </p:spPr>
        <p:txBody>
          <a:bodyPr/>
          <a:lstStyle/>
          <a:p>
            <a:br>
              <a:rPr lang="en-GB" sz="1600" dirty="0"/>
            </a:br>
            <a:r>
              <a:rPr lang="en-US" sz="1600" dirty="0"/>
              <a:t>Population analysis</a:t>
            </a:r>
            <a:br>
              <a:rPr lang="en-US" sz="1600" dirty="0"/>
            </a:br>
            <a:r>
              <a:rPr lang="en-US" dirty="0">
                <a:solidFill>
                  <a:schemeClr val="tx2">
                    <a:lumMod val="60000"/>
                    <a:lumOff val="40000"/>
                  </a:schemeClr>
                </a:solidFill>
              </a:rPr>
              <a:t>Franco-Haitian Ministries  positioning </a:t>
            </a:r>
            <a:br>
              <a:rPr lang="en-US" sz="1600" dirty="0"/>
            </a:br>
            <a:endParaRPr lang="en-US" sz="1600" dirty="0"/>
          </a:p>
        </p:txBody>
      </p:sp>
      <p:sp>
        <p:nvSpPr>
          <p:cNvPr id="6" name="Rectangle 4"/>
          <p:cNvSpPr>
            <a:spLocks noChangeArrowheads="1"/>
          </p:cNvSpPr>
          <p:nvPr>
            <p:custDataLst>
              <p:tags r:id="rId1"/>
            </p:custDataLst>
          </p:nvPr>
        </p:nvSpPr>
        <p:spPr bwMode="auto">
          <a:xfrm>
            <a:off x="1570037" y="1717675"/>
            <a:ext cx="6442075" cy="3232150"/>
          </a:xfrm>
          <a:prstGeom prst="rect">
            <a:avLst/>
          </a:prstGeom>
          <a:noFill/>
          <a:ln w="12700">
            <a:solidFill>
              <a:schemeClr val="tx2"/>
            </a:solidFill>
            <a:miter lim="800000"/>
            <a:headEnd/>
            <a:tailEnd/>
          </a:ln>
          <a:effectLst/>
        </p:spPr>
        <p:txBody>
          <a:bodyPr wrap="none" anchor="ctr"/>
          <a:lstStyle/>
          <a:p>
            <a:endParaRPr lang="nl-NL"/>
          </a:p>
        </p:txBody>
      </p:sp>
      <p:sp>
        <p:nvSpPr>
          <p:cNvPr id="7" name="Line 5"/>
          <p:cNvSpPr>
            <a:spLocks noChangeShapeType="1"/>
          </p:cNvSpPr>
          <p:nvPr>
            <p:custDataLst>
              <p:tags r:id="rId2"/>
            </p:custDataLst>
          </p:nvPr>
        </p:nvSpPr>
        <p:spPr bwMode="auto">
          <a:xfrm>
            <a:off x="1600200" y="4191000"/>
            <a:ext cx="6448425" cy="0"/>
          </a:xfrm>
          <a:prstGeom prst="line">
            <a:avLst/>
          </a:prstGeom>
          <a:noFill/>
          <a:ln w="12700">
            <a:solidFill>
              <a:schemeClr val="tx2"/>
            </a:solidFill>
            <a:prstDash val="dash"/>
            <a:round/>
            <a:headEnd type="none" w="sm" len="sm"/>
            <a:tailEnd type="none" w="sm" len="sm"/>
          </a:ln>
          <a:effectLst/>
        </p:spPr>
        <p:txBody>
          <a:bodyPr wrap="none" anchor="ctr"/>
          <a:lstStyle/>
          <a:p>
            <a:endParaRPr lang="nl-NL"/>
          </a:p>
        </p:txBody>
      </p:sp>
      <p:sp>
        <p:nvSpPr>
          <p:cNvPr id="8" name="Rectangle 14"/>
          <p:cNvSpPr>
            <a:spLocks noChangeArrowheads="1"/>
          </p:cNvSpPr>
          <p:nvPr>
            <p:custDataLst>
              <p:tags r:id="rId3"/>
            </p:custDataLst>
          </p:nvPr>
        </p:nvSpPr>
        <p:spPr bwMode="auto">
          <a:xfrm>
            <a:off x="1129197" y="1550988"/>
            <a:ext cx="442429" cy="369974"/>
          </a:xfrm>
          <a:prstGeom prst="rect">
            <a:avLst/>
          </a:prstGeom>
          <a:noFill/>
          <a:ln w="9525">
            <a:noFill/>
            <a:miter lim="800000"/>
            <a:headEnd/>
            <a:tailEnd/>
          </a:ln>
          <a:effectLst/>
        </p:spPr>
        <p:txBody>
          <a:bodyPr wrap="none" lIns="92075" tIns="46038" rIns="92075" bIns="46038">
            <a:spAutoFit/>
          </a:bodyPr>
          <a:lstStyle/>
          <a:p>
            <a:pPr algn="r"/>
            <a:r>
              <a:rPr lang="en-GB">
                <a:solidFill>
                  <a:schemeClr val="tx2"/>
                </a:solidFill>
              </a:rPr>
              <a:t>20</a:t>
            </a:r>
          </a:p>
        </p:txBody>
      </p:sp>
      <p:sp>
        <p:nvSpPr>
          <p:cNvPr id="9" name="Rectangle 15"/>
          <p:cNvSpPr>
            <a:spLocks noChangeArrowheads="1"/>
          </p:cNvSpPr>
          <p:nvPr>
            <p:custDataLst>
              <p:tags r:id="rId4"/>
            </p:custDataLst>
          </p:nvPr>
        </p:nvSpPr>
        <p:spPr bwMode="auto">
          <a:xfrm>
            <a:off x="1129197" y="2198688"/>
            <a:ext cx="442429" cy="369974"/>
          </a:xfrm>
          <a:prstGeom prst="rect">
            <a:avLst/>
          </a:prstGeom>
          <a:noFill/>
          <a:ln w="9525">
            <a:noFill/>
            <a:miter lim="800000"/>
            <a:headEnd/>
            <a:tailEnd/>
          </a:ln>
          <a:effectLst/>
        </p:spPr>
        <p:txBody>
          <a:bodyPr wrap="none" lIns="92075" tIns="46038" rIns="92075" bIns="46038">
            <a:spAutoFit/>
          </a:bodyPr>
          <a:lstStyle/>
          <a:p>
            <a:pPr algn="r"/>
            <a:r>
              <a:rPr lang="en-GB">
                <a:solidFill>
                  <a:schemeClr val="tx2"/>
                </a:solidFill>
              </a:rPr>
              <a:t>15</a:t>
            </a:r>
          </a:p>
        </p:txBody>
      </p:sp>
      <p:sp>
        <p:nvSpPr>
          <p:cNvPr id="10" name="Rectangle 16"/>
          <p:cNvSpPr>
            <a:spLocks noChangeArrowheads="1"/>
          </p:cNvSpPr>
          <p:nvPr>
            <p:custDataLst>
              <p:tags r:id="rId5"/>
            </p:custDataLst>
          </p:nvPr>
        </p:nvSpPr>
        <p:spPr bwMode="auto">
          <a:xfrm>
            <a:off x="1129197" y="2884488"/>
            <a:ext cx="442429" cy="369974"/>
          </a:xfrm>
          <a:prstGeom prst="rect">
            <a:avLst/>
          </a:prstGeom>
          <a:noFill/>
          <a:ln w="9525">
            <a:noFill/>
            <a:miter lim="800000"/>
            <a:headEnd/>
            <a:tailEnd/>
          </a:ln>
          <a:effectLst/>
        </p:spPr>
        <p:txBody>
          <a:bodyPr wrap="none" lIns="92075" tIns="46038" rIns="92075" bIns="46038">
            <a:spAutoFit/>
          </a:bodyPr>
          <a:lstStyle/>
          <a:p>
            <a:pPr algn="r"/>
            <a:r>
              <a:rPr lang="en-GB">
                <a:solidFill>
                  <a:schemeClr val="tx2"/>
                </a:solidFill>
              </a:rPr>
              <a:t>10</a:t>
            </a:r>
          </a:p>
        </p:txBody>
      </p:sp>
      <p:sp>
        <p:nvSpPr>
          <p:cNvPr id="11" name="Rectangle 17"/>
          <p:cNvSpPr>
            <a:spLocks noChangeArrowheads="1"/>
          </p:cNvSpPr>
          <p:nvPr>
            <p:custDataLst>
              <p:tags r:id="rId6"/>
            </p:custDataLst>
          </p:nvPr>
        </p:nvSpPr>
        <p:spPr bwMode="auto">
          <a:xfrm>
            <a:off x="1257437" y="3532188"/>
            <a:ext cx="314189" cy="369974"/>
          </a:xfrm>
          <a:prstGeom prst="rect">
            <a:avLst/>
          </a:prstGeom>
          <a:noFill/>
          <a:ln w="9525">
            <a:noFill/>
            <a:miter lim="800000"/>
            <a:headEnd/>
            <a:tailEnd/>
          </a:ln>
          <a:effectLst/>
        </p:spPr>
        <p:txBody>
          <a:bodyPr wrap="none" lIns="92075" tIns="46038" rIns="92075" bIns="46038">
            <a:spAutoFit/>
          </a:bodyPr>
          <a:lstStyle/>
          <a:p>
            <a:pPr algn="r"/>
            <a:r>
              <a:rPr lang="en-GB">
                <a:solidFill>
                  <a:schemeClr val="tx2"/>
                </a:solidFill>
              </a:rPr>
              <a:t>5</a:t>
            </a:r>
          </a:p>
        </p:txBody>
      </p:sp>
      <p:sp>
        <p:nvSpPr>
          <p:cNvPr id="12" name="Rectangle 18"/>
          <p:cNvSpPr>
            <a:spLocks noChangeArrowheads="1"/>
          </p:cNvSpPr>
          <p:nvPr>
            <p:custDataLst>
              <p:tags r:id="rId7"/>
            </p:custDataLst>
          </p:nvPr>
        </p:nvSpPr>
        <p:spPr bwMode="auto">
          <a:xfrm>
            <a:off x="1257437" y="4170363"/>
            <a:ext cx="314189" cy="369974"/>
          </a:xfrm>
          <a:prstGeom prst="rect">
            <a:avLst/>
          </a:prstGeom>
          <a:noFill/>
          <a:ln w="9525">
            <a:noFill/>
            <a:miter lim="800000"/>
            <a:headEnd/>
            <a:tailEnd/>
          </a:ln>
          <a:effectLst/>
        </p:spPr>
        <p:txBody>
          <a:bodyPr wrap="none" lIns="92075" tIns="46038" rIns="92075" bIns="46038">
            <a:spAutoFit/>
          </a:bodyPr>
          <a:lstStyle/>
          <a:p>
            <a:pPr algn="r"/>
            <a:r>
              <a:rPr lang="en-GB">
                <a:solidFill>
                  <a:schemeClr val="tx2"/>
                </a:solidFill>
              </a:rPr>
              <a:t>0</a:t>
            </a:r>
          </a:p>
        </p:txBody>
      </p:sp>
      <p:sp>
        <p:nvSpPr>
          <p:cNvPr id="13" name="Rectangle 19"/>
          <p:cNvSpPr>
            <a:spLocks noChangeArrowheads="1"/>
          </p:cNvSpPr>
          <p:nvPr>
            <p:custDataLst>
              <p:tags r:id="rId8"/>
            </p:custDataLst>
          </p:nvPr>
        </p:nvSpPr>
        <p:spPr bwMode="auto">
          <a:xfrm>
            <a:off x="1180492" y="4818063"/>
            <a:ext cx="391133" cy="369974"/>
          </a:xfrm>
          <a:prstGeom prst="rect">
            <a:avLst/>
          </a:prstGeom>
          <a:noFill/>
          <a:ln w="9525">
            <a:noFill/>
            <a:miter lim="800000"/>
            <a:headEnd/>
            <a:tailEnd/>
          </a:ln>
          <a:effectLst/>
        </p:spPr>
        <p:txBody>
          <a:bodyPr wrap="none" lIns="92075" tIns="46038" rIns="92075" bIns="46038">
            <a:spAutoFit/>
          </a:bodyPr>
          <a:lstStyle/>
          <a:p>
            <a:pPr algn="r"/>
            <a:r>
              <a:rPr lang="en-GB" dirty="0">
                <a:solidFill>
                  <a:schemeClr val="tx2"/>
                </a:solidFill>
              </a:rPr>
              <a:t>-5</a:t>
            </a:r>
          </a:p>
        </p:txBody>
      </p:sp>
      <p:sp>
        <p:nvSpPr>
          <p:cNvPr id="14" name="Oval 21"/>
          <p:cNvSpPr>
            <a:spLocks noChangeArrowheads="1"/>
          </p:cNvSpPr>
          <p:nvPr>
            <p:custDataLst>
              <p:tags r:id="rId9"/>
            </p:custDataLst>
          </p:nvPr>
        </p:nvSpPr>
        <p:spPr bwMode="auto">
          <a:xfrm>
            <a:off x="2133600" y="4343400"/>
            <a:ext cx="457200" cy="457200"/>
          </a:xfrm>
          <a:prstGeom prst="ellipse">
            <a:avLst/>
          </a:prstGeom>
          <a:solidFill>
            <a:schemeClr val="tx2">
              <a:lumMod val="60000"/>
              <a:lumOff val="40000"/>
            </a:schemeClr>
          </a:solidFill>
          <a:ln w="12700">
            <a:noFill/>
            <a:round/>
            <a:headEnd/>
            <a:tailEnd/>
          </a:ln>
          <a:effectLst/>
          <a:scene3d>
            <a:camera prst="orthographicFront"/>
            <a:lightRig rig="threePt" dir="t"/>
          </a:scene3d>
          <a:sp3d>
            <a:bevelT w="406400" h="406400"/>
            <a:bevelB w="406400" h="406400"/>
          </a:sp3d>
        </p:spPr>
        <p:txBody>
          <a:bodyPr wrap="none" lIns="92075" tIns="46038" rIns="92075" bIns="46038" anchor="ctr"/>
          <a:lstStyle/>
          <a:p>
            <a:pPr algn="ctr"/>
            <a:r>
              <a:rPr lang="en-GB" sz="1400" b="1" dirty="0">
                <a:solidFill>
                  <a:schemeClr val="bg1"/>
                </a:solidFill>
              </a:rPr>
              <a:t>A</a:t>
            </a:r>
          </a:p>
        </p:txBody>
      </p:sp>
      <p:sp>
        <p:nvSpPr>
          <p:cNvPr id="15" name="Oval 22"/>
          <p:cNvSpPr>
            <a:spLocks noChangeArrowheads="1"/>
          </p:cNvSpPr>
          <p:nvPr>
            <p:custDataLst>
              <p:tags r:id="rId10"/>
            </p:custDataLst>
          </p:nvPr>
        </p:nvSpPr>
        <p:spPr bwMode="auto">
          <a:xfrm>
            <a:off x="2209800" y="2438400"/>
            <a:ext cx="1143000" cy="1219200"/>
          </a:xfrm>
          <a:prstGeom prst="ellipse">
            <a:avLst/>
          </a:prstGeom>
          <a:solidFill>
            <a:schemeClr val="tx2">
              <a:lumMod val="60000"/>
              <a:lumOff val="40000"/>
            </a:schemeClr>
          </a:solidFill>
          <a:ln w="12700">
            <a:noFill/>
            <a:round/>
            <a:headEnd/>
            <a:tailEnd/>
          </a:ln>
          <a:effectLst/>
          <a:scene3d>
            <a:camera prst="orthographicFront"/>
            <a:lightRig rig="threePt" dir="t"/>
          </a:scene3d>
          <a:sp3d>
            <a:bevelT w="342900" h="342900"/>
            <a:bevelB w="342900" h="342900"/>
          </a:sp3d>
        </p:spPr>
        <p:txBody>
          <a:bodyPr wrap="none" lIns="92075" tIns="46038" rIns="92075" bIns="46038" anchor="ctr"/>
          <a:lstStyle/>
          <a:p>
            <a:pPr algn="ctr"/>
            <a:r>
              <a:rPr lang="en-GB" sz="1400" b="1" dirty="0">
                <a:solidFill>
                  <a:schemeClr val="bg1"/>
                </a:solidFill>
              </a:rPr>
              <a:t>B </a:t>
            </a:r>
            <a:r>
              <a:rPr lang="en-GB" sz="1400" b="1" dirty="0">
                <a:solidFill>
                  <a:srgbClr val="FFC000"/>
                </a:solidFill>
              </a:rPr>
              <a:t>Immigrants</a:t>
            </a:r>
          </a:p>
        </p:txBody>
      </p:sp>
      <p:sp>
        <p:nvSpPr>
          <p:cNvPr id="18" name="Rectangle 29"/>
          <p:cNvSpPr>
            <a:spLocks noChangeArrowheads="1"/>
          </p:cNvSpPr>
          <p:nvPr>
            <p:custDataLst>
              <p:tags r:id="rId11"/>
            </p:custDataLst>
          </p:nvPr>
        </p:nvSpPr>
        <p:spPr bwMode="auto">
          <a:xfrm>
            <a:off x="3886200" y="2057400"/>
            <a:ext cx="1780937" cy="339196"/>
          </a:xfrm>
          <a:prstGeom prst="rect">
            <a:avLst/>
          </a:prstGeom>
          <a:noFill/>
          <a:ln w="9525">
            <a:noFill/>
            <a:miter lim="800000"/>
            <a:headEnd/>
            <a:tailEnd/>
          </a:ln>
          <a:effectLst/>
        </p:spPr>
        <p:txBody>
          <a:bodyPr wrap="none" lIns="92075" tIns="46038" rIns="92075" bIns="46038">
            <a:spAutoFit/>
          </a:bodyPr>
          <a:lstStyle/>
          <a:p>
            <a:r>
              <a:rPr lang="en-GB" sz="1600" dirty="0">
                <a:solidFill>
                  <a:schemeClr val="tx2"/>
                </a:solidFill>
              </a:rPr>
              <a:t> 500,000 Haitians</a:t>
            </a:r>
          </a:p>
        </p:txBody>
      </p:sp>
      <p:sp>
        <p:nvSpPr>
          <p:cNvPr id="19" name="Rectangle 30"/>
          <p:cNvSpPr>
            <a:spLocks noChangeArrowheads="1"/>
          </p:cNvSpPr>
          <p:nvPr>
            <p:custDataLst>
              <p:tags r:id="rId12"/>
            </p:custDataLst>
          </p:nvPr>
        </p:nvSpPr>
        <p:spPr bwMode="auto">
          <a:xfrm>
            <a:off x="3810000" y="4572000"/>
            <a:ext cx="2019655" cy="339196"/>
          </a:xfrm>
          <a:prstGeom prst="rect">
            <a:avLst/>
          </a:prstGeom>
          <a:noFill/>
          <a:ln w="9525">
            <a:noFill/>
            <a:miter lim="800000"/>
            <a:headEnd/>
            <a:tailEnd/>
          </a:ln>
          <a:effectLst/>
        </p:spPr>
        <p:txBody>
          <a:bodyPr wrap="none" lIns="92075" tIns="46038" rIns="92075" bIns="46038">
            <a:spAutoFit/>
          </a:bodyPr>
          <a:lstStyle/>
          <a:p>
            <a:r>
              <a:rPr lang="en-GB" sz="1600" dirty="0">
                <a:solidFill>
                  <a:schemeClr val="tx2"/>
                </a:solidFill>
              </a:rPr>
              <a:t> 3,790 SDA Haitians</a:t>
            </a:r>
          </a:p>
        </p:txBody>
      </p:sp>
      <p:sp>
        <p:nvSpPr>
          <p:cNvPr id="20" name="Rectangle 31"/>
          <p:cNvSpPr>
            <a:spLocks noChangeArrowheads="1"/>
          </p:cNvSpPr>
          <p:nvPr>
            <p:custDataLst>
              <p:tags r:id="rId13"/>
            </p:custDataLst>
          </p:nvPr>
        </p:nvSpPr>
        <p:spPr bwMode="auto">
          <a:xfrm>
            <a:off x="8066087" y="2700720"/>
            <a:ext cx="753861" cy="646973"/>
          </a:xfrm>
          <a:prstGeom prst="rect">
            <a:avLst/>
          </a:prstGeom>
          <a:noFill/>
          <a:ln w="9525">
            <a:noFill/>
            <a:miter lim="800000"/>
            <a:headEnd/>
            <a:tailEnd/>
          </a:ln>
          <a:effectLst/>
        </p:spPr>
        <p:txBody>
          <a:bodyPr wrap="none" lIns="92075" tIns="46038" rIns="92075" bIns="46038">
            <a:spAutoFit/>
          </a:bodyPr>
          <a:lstStyle/>
          <a:p>
            <a:r>
              <a:rPr lang="en-GB" sz="1200" dirty="0">
                <a:solidFill>
                  <a:schemeClr val="tx2"/>
                </a:solidFill>
              </a:rPr>
              <a:t>Average</a:t>
            </a:r>
          </a:p>
          <a:p>
            <a:r>
              <a:rPr lang="en-GB" sz="1200" dirty="0">
                <a:solidFill>
                  <a:schemeClr val="tx2"/>
                </a:solidFill>
              </a:rPr>
              <a:t>market</a:t>
            </a:r>
          </a:p>
          <a:p>
            <a:r>
              <a:rPr lang="en-GB" sz="1200" dirty="0">
                <a:solidFill>
                  <a:schemeClr val="tx2"/>
                </a:solidFill>
              </a:rPr>
              <a:t>growth</a:t>
            </a:r>
          </a:p>
        </p:txBody>
      </p:sp>
      <p:sp>
        <p:nvSpPr>
          <p:cNvPr id="21" name="Rectangle 33"/>
          <p:cNvSpPr>
            <a:spLocks noChangeArrowheads="1"/>
          </p:cNvSpPr>
          <p:nvPr>
            <p:custDataLst>
              <p:tags r:id="rId14"/>
            </p:custDataLst>
          </p:nvPr>
        </p:nvSpPr>
        <p:spPr bwMode="auto">
          <a:xfrm>
            <a:off x="1468050" y="4970463"/>
            <a:ext cx="314190" cy="369974"/>
          </a:xfrm>
          <a:prstGeom prst="rect">
            <a:avLst/>
          </a:prstGeom>
          <a:noFill/>
          <a:ln w="9525">
            <a:noFill/>
            <a:miter lim="800000"/>
            <a:headEnd/>
            <a:tailEnd/>
          </a:ln>
          <a:effectLst/>
        </p:spPr>
        <p:txBody>
          <a:bodyPr wrap="none" lIns="92075" tIns="46038" rIns="92075" bIns="46038">
            <a:spAutoFit/>
          </a:bodyPr>
          <a:lstStyle/>
          <a:p>
            <a:pPr algn="ctr"/>
            <a:r>
              <a:rPr lang="en-GB" dirty="0">
                <a:solidFill>
                  <a:schemeClr val="tx2"/>
                </a:solidFill>
              </a:rPr>
              <a:t>0</a:t>
            </a:r>
          </a:p>
        </p:txBody>
      </p:sp>
      <p:sp>
        <p:nvSpPr>
          <p:cNvPr id="22" name="Rectangle 34"/>
          <p:cNvSpPr>
            <a:spLocks noChangeArrowheads="1"/>
          </p:cNvSpPr>
          <p:nvPr>
            <p:custDataLst>
              <p:tags r:id="rId15"/>
            </p:custDataLst>
          </p:nvPr>
        </p:nvSpPr>
        <p:spPr bwMode="auto">
          <a:xfrm>
            <a:off x="2390925" y="4970463"/>
            <a:ext cx="442430" cy="369974"/>
          </a:xfrm>
          <a:prstGeom prst="rect">
            <a:avLst/>
          </a:prstGeom>
          <a:noFill/>
          <a:ln w="9525">
            <a:noFill/>
            <a:miter lim="800000"/>
            <a:headEnd/>
            <a:tailEnd/>
          </a:ln>
          <a:effectLst/>
        </p:spPr>
        <p:txBody>
          <a:bodyPr wrap="none" lIns="92075" tIns="46038" rIns="92075" bIns="46038">
            <a:spAutoFit/>
          </a:bodyPr>
          <a:lstStyle/>
          <a:p>
            <a:pPr algn="ctr"/>
            <a:r>
              <a:rPr lang="en-GB" dirty="0">
                <a:solidFill>
                  <a:schemeClr val="tx2"/>
                </a:solidFill>
              </a:rPr>
              <a:t>10</a:t>
            </a:r>
          </a:p>
        </p:txBody>
      </p:sp>
      <p:sp>
        <p:nvSpPr>
          <p:cNvPr id="23" name="Rectangle 35"/>
          <p:cNvSpPr>
            <a:spLocks noChangeArrowheads="1"/>
          </p:cNvSpPr>
          <p:nvPr>
            <p:custDataLst>
              <p:tags r:id="rId16"/>
            </p:custDataLst>
          </p:nvPr>
        </p:nvSpPr>
        <p:spPr bwMode="auto">
          <a:xfrm>
            <a:off x="3442040" y="4970463"/>
            <a:ext cx="442430" cy="369974"/>
          </a:xfrm>
          <a:prstGeom prst="rect">
            <a:avLst/>
          </a:prstGeom>
          <a:noFill/>
          <a:ln w="9525">
            <a:noFill/>
            <a:miter lim="800000"/>
            <a:headEnd/>
            <a:tailEnd/>
          </a:ln>
          <a:effectLst/>
        </p:spPr>
        <p:txBody>
          <a:bodyPr wrap="none" lIns="92075" tIns="46038" rIns="92075" bIns="46038">
            <a:spAutoFit/>
          </a:bodyPr>
          <a:lstStyle/>
          <a:p>
            <a:pPr algn="ctr"/>
            <a:r>
              <a:rPr lang="en-GB" dirty="0">
                <a:solidFill>
                  <a:schemeClr val="tx2"/>
                </a:solidFill>
              </a:rPr>
              <a:t>20</a:t>
            </a:r>
          </a:p>
        </p:txBody>
      </p:sp>
      <p:sp>
        <p:nvSpPr>
          <p:cNvPr id="24" name="Rectangle 36"/>
          <p:cNvSpPr>
            <a:spLocks noChangeArrowheads="1"/>
          </p:cNvSpPr>
          <p:nvPr>
            <p:custDataLst>
              <p:tags r:id="rId17"/>
            </p:custDataLst>
          </p:nvPr>
        </p:nvSpPr>
        <p:spPr bwMode="auto">
          <a:xfrm>
            <a:off x="4493155" y="4970463"/>
            <a:ext cx="442430" cy="369974"/>
          </a:xfrm>
          <a:prstGeom prst="rect">
            <a:avLst/>
          </a:prstGeom>
          <a:noFill/>
          <a:ln w="9525">
            <a:noFill/>
            <a:miter lim="800000"/>
            <a:headEnd/>
            <a:tailEnd/>
          </a:ln>
          <a:effectLst/>
        </p:spPr>
        <p:txBody>
          <a:bodyPr wrap="none" lIns="92075" tIns="46038" rIns="92075" bIns="46038">
            <a:spAutoFit/>
          </a:bodyPr>
          <a:lstStyle/>
          <a:p>
            <a:pPr algn="ctr"/>
            <a:r>
              <a:rPr lang="en-GB" dirty="0">
                <a:solidFill>
                  <a:schemeClr val="tx2"/>
                </a:solidFill>
              </a:rPr>
              <a:t>30</a:t>
            </a:r>
          </a:p>
        </p:txBody>
      </p:sp>
      <p:sp>
        <p:nvSpPr>
          <p:cNvPr id="25" name="Rectangle 37"/>
          <p:cNvSpPr>
            <a:spLocks noChangeArrowheads="1"/>
          </p:cNvSpPr>
          <p:nvPr>
            <p:custDataLst>
              <p:tags r:id="rId18"/>
            </p:custDataLst>
          </p:nvPr>
        </p:nvSpPr>
        <p:spPr bwMode="auto">
          <a:xfrm>
            <a:off x="5544270" y="4970463"/>
            <a:ext cx="442430" cy="369974"/>
          </a:xfrm>
          <a:prstGeom prst="rect">
            <a:avLst/>
          </a:prstGeom>
          <a:noFill/>
          <a:ln w="9525">
            <a:noFill/>
            <a:miter lim="800000"/>
            <a:headEnd/>
            <a:tailEnd/>
          </a:ln>
          <a:effectLst/>
        </p:spPr>
        <p:txBody>
          <a:bodyPr wrap="none" lIns="92075" tIns="46038" rIns="92075" bIns="46038">
            <a:spAutoFit/>
          </a:bodyPr>
          <a:lstStyle/>
          <a:p>
            <a:pPr algn="ctr"/>
            <a:r>
              <a:rPr lang="en-GB" dirty="0">
                <a:solidFill>
                  <a:schemeClr val="tx2"/>
                </a:solidFill>
              </a:rPr>
              <a:t>40</a:t>
            </a:r>
          </a:p>
        </p:txBody>
      </p:sp>
      <p:sp>
        <p:nvSpPr>
          <p:cNvPr id="26" name="Rectangle 38"/>
          <p:cNvSpPr>
            <a:spLocks noChangeArrowheads="1"/>
          </p:cNvSpPr>
          <p:nvPr>
            <p:custDataLst>
              <p:tags r:id="rId19"/>
            </p:custDataLst>
          </p:nvPr>
        </p:nvSpPr>
        <p:spPr bwMode="auto">
          <a:xfrm>
            <a:off x="6595385" y="4970463"/>
            <a:ext cx="442430" cy="369974"/>
          </a:xfrm>
          <a:prstGeom prst="rect">
            <a:avLst/>
          </a:prstGeom>
          <a:noFill/>
          <a:ln w="9525">
            <a:noFill/>
            <a:miter lim="800000"/>
            <a:headEnd/>
            <a:tailEnd/>
          </a:ln>
          <a:effectLst/>
        </p:spPr>
        <p:txBody>
          <a:bodyPr wrap="none" lIns="92075" tIns="46038" rIns="92075" bIns="46038">
            <a:spAutoFit/>
          </a:bodyPr>
          <a:lstStyle/>
          <a:p>
            <a:pPr algn="ctr"/>
            <a:r>
              <a:rPr lang="en-GB" dirty="0">
                <a:solidFill>
                  <a:schemeClr val="tx2"/>
                </a:solidFill>
              </a:rPr>
              <a:t>50</a:t>
            </a:r>
          </a:p>
        </p:txBody>
      </p:sp>
      <p:sp>
        <p:nvSpPr>
          <p:cNvPr id="27" name="Rectangle 39"/>
          <p:cNvSpPr>
            <a:spLocks noChangeArrowheads="1"/>
          </p:cNvSpPr>
          <p:nvPr>
            <p:custDataLst>
              <p:tags r:id="rId20"/>
            </p:custDataLst>
          </p:nvPr>
        </p:nvSpPr>
        <p:spPr bwMode="auto">
          <a:xfrm rot="16200000">
            <a:off x="-130428" y="2985447"/>
            <a:ext cx="1857881" cy="394980"/>
          </a:xfrm>
          <a:prstGeom prst="rect">
            <a:avLst/>
          </a:prstGeom>
          <a:noFill/>
          <a:ln w="9525">
            <a:noFill/>
            <a:miter lim="800000"/>
            <a:headEnd/>
            <a:tailEnd/>
          </a:ln>
          <a:effectLst/>
        </p:spPr>
        <p:txBody>
          <a:bodyPr wrap="none" lIns="180975" tIns="88900" rIns="180975" bIns="88900">
            <a:spAutoFit/>
          </a:bodyPr>
          <a:lstStyle/>
          <a:p>
            <a:pPr defTabSz="3489325"/>
            <a:r>
              <a:rPr lang="en-GB" sz="1400" b="1" dirty="0">
                <a:solidFill>
                  <a:schemeClr val="tx2"/>
                </a:solidFill>
              </a:rPr>
              <a:t>FHM Growth (4%)</a:t>
            </a:r>
          </a:p>
        </p:txBody>
      </p:sp>
      <p:sp>
        <p:nvSpPr>
          <p:cNvPr id="28" name="Rectangle 40"/>
          <p:cNvSpPr>
            <a:spLocks noChangeArrowheads="1"/>
          </p:cNvSpPr>
          <p:nvPr>
            <p:custDataLst>
              <p:tags r:id="rId21"/>
            </p:custDataLst>
          </p:nvPr>
        </p:nvSpPr>
        <p:spPr bwMode="auto">
          <a:xfrm>
            <a:off x="3581400" y="5334000"/>
            <a:ext cx="2798843" cy="487313"/>
          </a:xfrm>
          <a:prstGeom prst="rect">
            <a:avLst/>
          </a:prstGeom>
          <a:noFill/>
          <a:ln w="9525">
            <a:noFill/>
            <a:miter lim="800000"/>
            <a:headEnd/>
            <a:tailEnd/>
          </a:ln>
          <a:effectLst/>
        </p:spPr>
        <p:txBody>
          <a:bodyPr wrap="none" lIns="180975" tIns="88900" rIns="180975" bIns="88900">
            <a:spAutoFit/>
          </a:bodyPr>
          <a:lstStyle/>
          <a:p>
            <a:pPr algn="ctr" defTabSz="3489325"/>
            <a:r>
              <a:rPr lang="en-GB" sz="2000" b="1" dirty="0">
                <a:solidFill>
                  <a:srgbClr val="C00000"/>
                </a:solidFill>
              </a:rPr>
              <a:t>Market Share (0.7%)</a:t>
            </a:r>
          </a:p>
        </p:txBody>
      </p:sp>
      <p:sp>
        <p:nvSpPr>
          <p:cNvPr id="29" name="Rectangle 41"/>
          <p:cNvSpPr>
            <a:spLocks noChangeArrowheads="1"/>
          </p:cNvSpPr>
          <p:nvPr>
            <p:custDataLst>
              <p:tags r:id="rId22"/>
            </p:custDataLst>
          </p:nvPr>
        </p:nvSpPr>
        <p:spPr bwMode="auto">
          <a:xfrm>
            <a:off x="915987" y="5718175"/>
            <a:ext cx="5210785" cy="394980"/>
          </a:xfrm>
          <a:prstGeom prst="rect">
            <a:avLst/>
          </a:prstGeom>
          <a:noFill/>
          <a:ln w="9525">
            <a:noFill/>
            <a:miter lim="800000"/>
            <a:headEnd/>
            <a:tailEnd/>
          </a:ln>
          <a:effectLst/>
        </p:spPr>
        <p:txBody>
          <a:bodyPr wrap="none" lIns="180975" tIns="88900" rIns="180975" bIns="88900">
            <a:spAutoFit/>
          </a:bodyPr>
          <a:lstStyle/>
          <a:p>
            <a:pPr defTabSz="3489325"/>
            <a:r>
              <a:rPr lang="en-GB" sz="1400" b="1" dirty="0">
                <a:solidFill>
                  <a:schemeClr val="tx2"/>
                </a:solidFill>
              </a:rPr>
              <a:t>Around  100,000 Second generation Haitians in New York</a:t>
            </a:r>
          </a:p>
        </p:txBody>
      </p:sp>
      <p:sp>
        <p:nvSpPr>
          <p:cNvPr id="30" name="Oval 42"/>
          <p:cNvSpPr>
            <a:spLocks noChangeArrowheads="1"/>
          </p:cNvSpPr>
          <p:nvPr>
            <p:custDataLst>
              <p:tags r:id="rId23"/>
            </p:custDataLst>
          </p:nvPr>
        </p:nvSpPr>
        <p:spPr bwMode="auto">
          <a:xfrm>
            <a:off x="152400" y="5462588"/>
            <a:ext cx="842962" cy="842962"/>
          </a:xfrm>
          <a:prstGeom prst="ellipse">
            <a:avLst/>
          </a:prstGeom>
          <a:solidFill>
            <a:schemeClr val="tx2">
              <a:lumMod val="60000"/>
              <a:lumOff val="40000"/>
            </a:schemeClr>
          </a:solidFill>
          <a:ln w="12700">
            <a:noFill/>
            <a:round/>
            <a:headEnd/>
            <a:tailEnd/>
          </a:ln>
          <a:effectLst/>
          <a:scene3d>
            <a:camera prst="orthographicFront"/>
            <a:lightRig rig="threePt" dir="t"/>
          </a:scene3d>
          <a:sp3d>
            <a:bevelT w="419100" h="419100"/>
            <a:bevelB w="419100" h="419100"/>
          </a:sp3d>
        </p:spPr>
        <p:txBody>
          <a:bodyPr wrap="none" anchor="ctr"/>
          <a:lstStyle/>
          <a:p>
            <a:endParaRPr lang="nl-NL">
              <a:solidFill>
                <a:schemeClr val="bg1"/>
              </a:solidFill>
            </a:endParaRPr>
          </a:p>
        </p:txBody>
      </p:sp>
      <p:sp>
        <p:nvSpPr>
          <p:cNvPr id="32" name="Rectangle 38"/>
          <p:cNvSpPr>
            <a:spLocks noChangeArrowheads="1"/>
          </p:cNvSpPr>
          <p:nvPr>
            <p:custDataLst>
              <p:tags r:id="rId24"/>
            </p:custDataLst>
          </p:nvPr>
        </p:nvSpPr>
        <p:spPr bwMode="gray">
          <a:xfrm>
            <a:off x="3276600" y="1219200"/>
            <a:ext cx="3200400" cy="430887"/>
          </a:xfrm>
          <a:prstGeom prst="rect">
            <a:avLst/>
          </a:prstGeom>
          <a:solidFill>
            <a:schemeClr val="bg1"/>
          </a:solidFill>
          <a:ln w="12700" cap="rnd" algn="ctr">
            <a:noFill/>
            <a:miter lim="800000"/>
            <a:headEnd/>
            <a:tailEnd/>
          </a:ln>
        </p:spPr>
        <p:txBody>
          <a:bodyPr wrap="square" lIns="72000" tIns="0" rIns="72000" bIns="0" anchor="ctr" anchorCtr="1">
            <a:spAutoFit/>
          </a:bodyPr>
          <a:lstStyle/>
          <a:p>
            <a:pPr algn="ctr"/>
            <a:r>
              <a:rPr lang="en-GB" sz="1400" b="1" dirty="0">
                <a:solidFill>
                  <a:schemeClr val="tx2"/>
                </a:solidFill>
              </a:rPr>
              <a:t>The three Angels Message to the Haitian People in New York</a:t>
            </a:r>
          </a:p>
        </p:txBody>
      </p:sp>
      <p:sp>
        <p:nvSpPr>
          <p:cNvPr id="33" name="Rectangle 38"/>
          <p:cNvSpPr>
            <a:spLocks noChangeArrowheads="1"/>
          </p:cNvSpPr>
          <p:nvPr>
            <p:custDataLst>
              <p:tags r:id="rId25"/>
            </p:custDataLst>
          </p:nvPr>
        </p:nvSpPr>
        <p:spPr bwMode="auto">
          <a:xfrm>
            <a:off x="7646498" y="4970463"/>
            <a:ext cx="442430" cy="369974"/>
          </a:xfrm>
          <a:prstGeom prst="rect">
            <a:avLst/>
          </a:prstGeom>
          <a:noFill/>
          <a:ln w="9525">
            <a:noFill/>
            <a:miter lim="800000"/>
            <a:headEnd/>
            <a:tailEnd/>
          </a:ln>
          <a:effectLst/>
        </p:spPr>
        <p:txBody>
          <a:bodyPr wrap="none" lIns="92075" tIns="46038" rIns="92075" bIns="46038">
            <a:spAutoFit/>
          </a:bodyPr>
          <a:lstStyle/>
          <a:p>
            <a:pPr algn="ctr"/>
            <a:r>
              <a:rPr lang="en-GB" dirty="0">
                <a:solidFill>
                  <a:schemeClr val="tx2"/>
                </a:solidFill>
              </a:rPr>
              <a:t>60</a:t>
            </a:r>
          </a:p>
        </p:txBody>
      </p:sp>
      <p:sp>
        <p:nvSpPr>
          <p:cNvPr id="34" name="Striped Right Arrow 33"/>
          <p:cNvSpPr/>
          <p:nvPr/>
        </p:nvSpPr>
        <p:spPr bwMode="auto">
          <a:xfrm rot="16200000">
            <a:off x="4601814" y="3475386"/>
            <a:ext cx="586319" cy="798346"/>
          </a:xfrm>
          <a:prstGeom prst="stripedRightArrow">
            <a:avLst/>
          </a:prstGeom>
          <a:solidFill>
            <a:schemeClr val="tx2">
              <a:lumMod val="20000"/>
              <a:lumOff val="80000"/>
            </a:schemeClr>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sp>
        <p:nvSpPr>
          <p:cNvPr id="35" name="Striped Right Arrow 34"/>
          <p:cNvSpPr/>
          <p:nvPr/>
        </p:nvSpPr>
        <p:spPr bwMode="auto">
          <a:xfrm rot="5400000">
            <a:off x="4742572" y="3944229"/>
            <a:ext cx="304801" cy="798346"/>
          </a:xfrm>
          <a:prstGeom prst="stripedRightArrow">
            <a:avLst/>
          </a:prstGeom>
          <a:solidFill>
            <a:schemeClr val="tx2">
              <a:lumMod val="20000"/>
              <a:lumOff val="80000"/>
            </a:schemeClr>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sp>
        <p:nvSpPr>
          <p:cNvPr id="37" name="Oval 22"/>
          <p:cNvSpPr>
            <a:spLocks noChangeArrowheads="1"/>
          </p:cNvSpPr>
          <p:nvPr>
            <p:custDataLst>
              <p:tags r:id="rId26"/>
            </p:custDataLst>
          </p:nvPr>
        </p:nvSpPr>
        <p:spPr bwMode="auto">
          <a:xfrm>
            <a:off x="6096000" y="2590800"/>
            <a:ext cx="990600" cy="990600"/>
          </a:xfrm>
          <a:prstGeom prst="ellipse">
            <a:avLst/>
          </a:prstGeom>
          <a:solidFill>
            <a:schemeClr val="tx2">
              <a:lumMod val="60000"/>
              <a:lumOff val="40000"/>
            </a:schemeClr>
          </a:solidFill>
          <a:ln w="12700">
            <a:noFill/>
            <a:round/>
            <a:headEnd/>
            <a:tailEnd/>
          </a:ln>
          <a:effectLst/>
          <a:scene3d>
            <a:camera prst="orthographicFront"/>
            <a:lightRig rig="threePt" dir="t"/>
          </a:scene3d>
          <a:sp3d>
            <a:bevelT w="342900" h="342900"/>
            <a:bevelB w="342900" h="342900"/>
          </a:sp3d>
        </p:spPr>
        <p:txBody>
          <a:bodyPr wrap="none" lIns="92075" tIns="46038" rIns="92075" bIns="46038" anchor="ctr"/>
          <a:lstStyle/>
          <a:p>
            <a:pPr algn="ctr"/>
            <a:r>
              <a:rPr lang="en-GB" b="1" dirty="0">
                <a:solidFill>
                  <a:schemeClr val="bg1"/>
                </a:solidFill>
              </a:rPr>
              <a:t>C</a:t>
            </a:r>
            <a:r>
              <a:rPr lang="en-GB" sz="2400" dirty="0">
                <a:solidFill>
                  <a:schemeClr val="bg1"/>
                </a:solidFill>
              </a:rPr>
              <a:t> </a:t>
            </a:r>
            <a:r>
              <a:rPr lang="en-GB" sz="1400" b="1" dirty="0">
                <a:solidFill>
                  <a:srgbClr val="FFC000"/>
                </a:solidFill>
              </a:rPr>
              <a:t>2</a:t>
            </a:r>
            <a:r>
              <a:rPr lang="en-GB" sz="1400" b="1" baseline="30000" dirty="0">
                <a:solidFill>
                  <a:srgbClr val="FFC000"/>
                </a:solidFill>
              </a:rPr>
              <a:t>nd</a:t>
            </a:r>
            <a:r>
              <a:rPr lang="en-GB" sz="1400" b="1" dirty="0">
                <a:solidFill>
                  <a:srgbClr val="FFC000"/>
                </a:solidFill>
              </a:rPr>
              <a:t> Gen</a:t>
            </a:r>
          </a:p>
        </p:txBody>
      </p:sp>
    </p:spTree>
    <p:extLst>
      <p:ext uri="{BB962C8B-B14F-4D97-AF65-F5344CB8AC3E}">
        <p14:creationId xmlns:p14="http://schemas.microsoft.com/office/powerpoint/2010/main" val="204769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362819" y="413206"/>
            <a:ext cx="8422670" cy="484909"/>
          </a:xfrm>
        </p:spPr>
        <p:txBody>
          <a:bodyPr/>
          <a:lstStyle/>
          <a:p>
            <a:r>
              <a:rPr lang="en-GB" sz="1800" dirty="0"/>
              <a:t>Market analysis</a:t>
            </a:r>
            <a:br>
              <a:rPr lang="en-GB" sz="1800" dirty="0"/>
            </a:br>
            <a:r>
              <a:rPr lang="en-GB" sz="1600" b="0" dirty="0">
                <a:solidFill>
                  <a:schemeClr val="tx2">
                    <a:lumMod val="60000"/>
                    <a:lumOff val="40000"/>
                  </a:schemeClr>
                </a:solidFill>
              </a:rPr>
              <a:t>Target Population growth -</a:t>
            </a:r>
            <a:endParaRPr lang="en-US" sz="1600" b="0" dirty="0">
              <a:solidFill>
                <a:schemeClr val="tx2">
                  <a:lumMod val="60000"/>
                  <a:lumOff val="40000"/>
                </a:schemeClr>
              </a:solidFill>
            </a:endParaRPr>
          </a:p>
        </p:txBody>
      </p:sp>
      <p:grpSp>
        <p:nvGrpSpPr>
          <p:cNvPr id="2" name="Group 5"/>
          <p:cNvGrpSpPr/>
          <p:nvPr/>
        </p:nvGrpSpPr>
        <p:grpSpPr>
          <a:xfrm>
            <a:off x="2971800" y="3352800"/>
            <a:ext cx="2877674" cy="2807810"/>
            <a:chOff x="1323975" y="3575050"/>
            <a:chExt cx="2419350" cy="2360613"/>
          </a:xfrm>
        </p:grpSpPr>
        <p:sp>
          <p:nvSpPr>
            <p:cNvPr id="7" name="Oval 6"/>
            <p:cNvSpPr>
              <a:spLocks noChangeArrowheads="1"/>
            </p:cNvSpPr>
            <p:nvPr/>
          </p:nvSpPr>
          <p:spPr bwMode="auto">
            <a:xfrm>
              <a:off x="1323975" y="3575050"/>
              <a:ext cx="2419350" cy="2360613"/>
            </a:xfrm>
            <a:prstGeom prst="ellipse">
              <a:avLst/>
            </a:prstGeom>
            <a:solidFill>
              <a:schemeClr val="tx2">
                <a:lumMod val="60000"/>
                <a:lumOff val="40000"/>
              </a:schemeClr>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GB" sz="1400">
                <a:solidFill>
                  <a:schemeClr val="bg1"/>
                </a:solidFill>
                <a:latin typeface="+mn-lt"/>
                <a:cs typeface="+mn-cs"/>
              </a:endParaRPr>
            </a:p>
          </p:txBody>
        </p:sp>
        <p:sp>
          <p:nvSpPr>
            <p:cNvPr id="8" name="Oval 7"/>
            <p:cNvSpPr>
              <a:spLocks noChangeArrowheads="1"/>
            </p:cNvSpPr>
            <p:nvPr/>
          </p:nvSpPr>
          <p:spPr bwMode="auto">
            <a:xfrm>
              <a:off x="1655763" y="4205288"/>
              <a:ext cx="1755775" cy="1730375"/>
            </a:xfrm>
            <a:prstGeom prst="ellipse">
              <a:avLst/>
            </a:prstGeom>
            <a:solidFill>
              <a:schemeClr val="tx2">
                <a:lumMod val="40000"/>
                <a:lumOff val="60000"/>
              </a:schemeClr>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GB" sz="1400">
                <a:solidFill>
                  <a:schemeClr val="bg1"/>
                </a:solidFill>
                <a:latin typeface="+mn-lt"/>
                <a:cs typeface="+mn-cs"/>
              </a:endParaRPr>
            </a:p>
          </p:txBody>
        </p:sp>
      </p:grpSp>
      <p:sp>
        <p:nvSpPr>
          <p:cNvPr id="10" name="Rectangle 8"/>
          <p:cNvSpPr>
            <a:spLocks noChangeArrowheads="1"/>
          </p:cNvSpPr>
          <p:nvPr>
            <p:custDataLst>
              <p:tags r:id="rId1"/>
            </p:custDataLst>
          </p:nvPr>
        </p:nvSpPr>
        <p:spPr bwMode="auto">
          <a:xfrm>
            <a:off x="3733800" y="3733800"/>
            <a:ext cx="133985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87400">
              <a:lnSpc>
                <a:spcPct val="95000"/>
              </a:lnSpc>
              <a:spcBef>
                <a:spcPct val="80000"/>
              </a:spcBef>
              <a:buClr>
                <a:schemeClr val="tx1"/>
              </a:buClr>
              <a:buFont typeface="Wingdings 2" pitchFamily="18" charset="2"/>
              <a:buNone/>
            </a:pPr>
            <a:r>
              <a:rPr lang="en-GB" sz="2000" b="1" dirty="0">
                <a:solidFill>
                  <a:schemeClr val="bg2"/>
                </a:solidFill>
              </a:rPr>
              <a:t>Haitians</a:t>
            </a:r>
          </a:p>
        </p:txBody>
      </p:sp>
      <p:sp>
        <p:nvSpPr>
          <p:cNvPr id="11" name="Rectangle 8"/>
          <p:cNvSpPr>
            <a:spLocks noChangeArrowheads="1"/>
          </p:cNvSpPr>
          <p:nvPr>
            <p:custDataLst>
              <p:tags r:id="rId2"/>
            </p:custDataLst>
          </p:nvPr>
        </p:nvSpPr>
        <p:spPr bwMode="auto">
          <a:xfrm>
            <a:off x="3733800" y="4343400"/>
            <a:ext cx="133985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87400">
              <a:lnSpc>
                <a:spcPct val="95000"/>
              </a:lnSpc>
              <a:spcBef>
                <a:spcPct val="80000"/>
              </a:spcBef>
              <a:buClr>
                <a:schemeClr val="tx1"/>
              </a:buClr>
              <a:buFont typeface="Wingdings 2" pitchFamily="18" charset="2"/>
              <a:buNone/>
            </a:pPr>
            <a:r>
              <a:rPr lang="en-GB" sz="1200" b="1" dirty="0">
                <a:solidFill>
                  <a:schemeClr val="bg2"/>
                </a:solidFill>
              </a:rPr>
              <a:t>2</a:t>
            </a:r>
            <a:r>
              <a:rPr lang="en-GB" sz="1200" b="1" baseline="30000" dirty="0">
                <a:solidFill>
                  <a:schemeClr val="bg2"/>
                </a:solidFill>
              </a:rPr>
              <a:t>nd</a:t>
            </a:r>
            <a:r>
              <a:rPr lang="en-GB" sz="1200" b="1" dirty="0">
                <a:solidFill>
                  <a:schemeClr val="bg2"/>
                </a:solidFill>
              </a:rPr>
              <a:t>  Generation</a:t>
            </a:r>
          </a:p>
        </p:txBody>
      </p:sp>
      <p:grpSp>
        <p:nvGrpSpPr>
          <p:cNvPr id="3" name="Group 12"/>
          <p:cNvGrpSpPr/>
          <p:nvPr/>
        </p:nvGrpSpPr>
        <p:grpSpPr>
          <a:xfrm>
            <a:off x="2971800" y="6096000"/>
            <a:ext cx="2971800" cy="500871"/>
            <a:chOff x="2680364" y="4806907"/>
            <a:chExt cx="3783289" cy="500871"/>
          </a:xfrm>
        </p:grpSpPr>
        <p:sp>
          <p:nvSpPr>
            <p:cNvPr id="14" name="Ellipse 98"/>
            <p:cNvSpPr/>
            <p:nvPr>
              <p:custDataLst>
                <p:tags r:id="rId6"/>
              </p:custDataLst>
            </p:nvPr>
          </p:nvSpPr>
          <p:spPr bwMode="auto">
            <a:xfrm>
              <a:off x="2680364" y="4806907"/>
              <a:ext cx="3783289" cy="500871"/>
            </a:xfrm>
            <a:prstGeom prst="ellipse">
              <a:avLst/>
            </a:prstGeom>
            <a:gradFill flip="none" rotWithShape="1">
              <a:gsLst>
                <a:gs pos="100000">
                  <a:srgbClr val="FFFFFF">
                    <a:alpha val="0"/>
                  </a:srgbClr>
                </a:gs>
                <a:gs pos="0">
                  <a:srgbClr val="E6E6E6">
                    <a:lumMod val="10000"/>
                    <a:alpha val="19000"/>
                  </a:srgb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endParaRPr lang="en-US">
                <a:solidFill>
                  <a:srgbClr val="FFFFFF"/>
                </a:solidFill>
                <a:latin typeface="Calibri" pitchFamily="34" charset="0"/>
              </a:endParaRPr>
            </a:p>
          </p:txBody>
        </p:sp>
        <p:sp>
          <p:nvSpPr>
            <p:cNvPr id="15" name="Ellipse 98"/>
            <p:cNvSpPr/>
            <p:nvPr>
              <p:custDataLst>
                <p:tags r:id="rId7"/>
              </p:custDataLst>
            </p:nvPr>
          </p:nvSpPr>
          <p:spPr bwMode="auto">
            <a:xfrm>
              <a:off x="3618361" y="4986989"/>
              <a:ext cx="1706169" cy="261686"/>
            </a:xfrm>
            <a:prstGeom prst="ellipse">
              <a:avLst/>
            </a:prstGeom>
            <a:gradFill flip="none" rotWithShape="1">
              <a:gsLst>
                <a:gs pos="100000">
                  <a:srgbClr val="FFFFFF">
                    <a:alpha val="0"/>
                  </a:srgbClr>
                </a:gs>
                <a:gs pos="0">
                  <a:srgbClr val="E6E6E6">
                    <a:lumMod val="10000"/>
                    <a:alpha val="47000"/>
                  </a:srgb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endParaRPr lang="en-US">
                <a:solidFill>
                  <a:srgbClr val="FFFFFF"/>
                </a:solidFill>
                <a:latin typeface="Calibri" pitchFamily="34" charset="0"/>
              </a:endParaRPr>
            </a:p>
          </p:txBody>
        </p:sp>
      </p:grpSp>
      <p:sp>
        <p:nvSpPr>
          <p:cNvPr id="18" name="Rectangle 17"/>
          <p:cNvSpPr>
            <a:spLocks noChangeArrowheads="1"/>
          </p:cNvSpPr>
          <p:nvPr/>
        </p:nvSpPr>
        <p:spPr bwMode="auto">
          <a:xfrm>
            <a:off x="762000" y="1447800"/>
            <a:ext cx="7761767" cy="1676400"/>
          </a:xfrm>
          <a:prstGeom prst="rect">
            <a:avLst/>
          </a:prstGeom>
          <a:gradFill>
            <a:gsLst>
              <a:gs pos="0">
                <a:schemeClr val="bg1">
                  <a:lumMod val="95000"/>
                </a:schemeClr>
              </a:gs>
              <a:gs pos="100000">
                <a:schemeClr val="bg1"/>
              </a:gs>
            </a:gsLst>
            <a:lin ang="16200000" scaled="1"/>
          </a:gradFill>
          <a:ln w="12700" algn="ctr">
            <a:noFill/>
            <a:miter lim="800000"/>
            <a:headEnd/>
            <a:tailEnd/>
          </a:ln>
          <a:effectLst>
            <a:outerShdw blurRad="50800" dist="38100" dir="5400000" algn="t" rotWithShape="0">
              <a:prstClr val="black">
                <a:alpha val="40000"/>
              </a:prstClr>
            </a:outerShdw>
          </a:effectLst>
        </p:spPr>
        <p:txBody>
          <a:bodyPr lIns="40118" tIns="182880" rIns="40118" bIns="40118" anchor="t"/>
          <a:lstStyle/>
          <a:p>
            <a:pPr marL="119063" indent="-119063">
              <a:buFont typeface="Arial" pitchFamily="34" charset="0"/>
              <a:buChar char="•"/>
            </a:pPr>
            <a:r>
              <a:rPr lang="en-US" sz="2000" b="1" dirty="0">
                <a:solidFill>
                  <a:srgbClr val="C00000"/>
                </a:solidFill>
              </a:rPr>
              <a:t>Estimate the membership growth</a:t>
            </a:r>
          </a:p>
        </p:txBody>
      </p:sp>
      <p:sp>
        <p:nvSpPr>
          <p:cNvPr id="19" name="Text Box 10"/>
          <p:cNvSpPr txBox="1">
            <a:spLocks noChangeArrowheads="1"/>
          </p:cNvSpPr>
          <p:nvPr/>
        </p:nvSpPr>
        <p:spPr bwMode="auto">
          <a:xfrm>
            <a:off x="1905000" y="1295400"/>
            <a:ext cx="5475767" cy="274320"/>
          </a:xfrm>
          <a:prstGeom prst="rect">
            <a:avLst/>
          </a:prstGeom>
          <a:solidFill>
            <a:schemeClr val="bg1">
              <a:lumMod val="75000"/>
            </a:schemeClr>
          </a:solidFill>
          <a:ln w="12700" algn="ctr">
            <a:noFill/>
            <a:miter lim="800000"/>
            <a:headEnd/>
            <a:tailEnd type="none" w="sm" len="med"/>
          </a:ln>
          <a:effectLst>
            <a:outerShdw blurRad="50800" dist="38100" dir="5400000" algn="t" rotWithShape="0">
              <a:prstClr val="black">
                <a:alpha val="40000"/>
              </a:prstClr>
            </a:outerShdw>
          </a:effectLst>
        </p:spPr>
        <p:txBody>
          <a:bodyPr lIns="40118" tIns="40118" rIns="40118" bIns="40118" anchor="ctr" anchorCtr="1"/>
          <a:lstStyle/>
          <a:p>
            <a:pPr algn="ctr" defTabSz="957263"/>
            <a:r>
              <a:rPr lang="en-US" sz="1200" b="1" dirty="0">
                <a:solidFill>
                  <a:schemeClr val="bg1"/>
                </a:solidFill>
              </a:rPr>
              <a:t>Your Target Population</a:t>
            </a:r>
          </a:p>
        </p:txBody>
      </p:sp>
      <p:grpSp>
        <p:nvGrpSpPr>
          <p:cNvPr id="4" name="Group 21"/>
          <p:cNvGrpSpPr/>
          <p:nvPr/>
        </p:nvGrpSpPr>
        <p:grpSpPr>
          <a:xfrm>
            <a:off x="3733800" y="4572000"/>
            <a:ext cx="1463040" cy="1463040"/>
            <a:chOff x="3766919" y="2927923"/>
            <a:chExt cx="240448" cy="240448"/>
          </a:xfrm>
          <a:solidFill>
            <a:schemeClr val="bg1">
              <a:lumMod val="75000"/>
            </a:schemeClr>
          </a:solidFill>
        </p:grpSpPr>
        <p:sp>
          <p:nvSpPr>
            <p:cNvPr id="23" name="Oval 22"/>
            <p:cNvSpPr>
              <a:spLocks noChangeAspect="1" noChangeArrowheads="1"/>
            </p:cNvSpPr>
            <p:nvPr>
              <p:custDataLst>
                <p:tags r:id="rId5"/>
              </p:custDataLst>
            </p:nvPr>
          </p:nvSpPr>
          <p:spPr bwMode="gray">
            <a:xfrm>
              <a:off x="3766919" y="2927923"/>
              <a:ext cx="240448" cy="240448"/>
            </a:xfrm>
            <a:prstGeom prst="ellipse">
              <a:avLst/>
            </a:prstGeom>
            <a:grpFill/>
            <a:ln w="12700">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600"/>
            </a:p>
          </p:txBody>
        </p:sp>
        <p:sp>
          <p:nvSpPr>
            <p:cNvPr id="24" name="Pie 23"/>
            <p:cNvSpPr/>
            <p:nvPr/>
          </p:nvSpPr>
          <p:spPr bwMode="auto">
            <a:xfrm>
              <a:off x="3766919" y="2930627"/>
              <a:ext cx="237744" cy="237744"/>
            </a:xfrm>
            <a:prstGeom prst="pie">
              <a:avLst>
                <a:gd name="adj1" fmla="val 21112043"/>
                <a:gd name="adj2" fmla="val 2893848"/>
              </a:avLst>
            </a:prstGeom>
            <a:solidFill>
              <a:schemeClr val="bg1">
                <a:lumMod val="85000"/>
              </a:schemeClr>
            </a:solidFill>
            <a:ln w="12700">
              <a:noFill/>
              <a:round/>
              <a:headEnd/>
              <a:tailEnd/>
            </a:ln>
            <a:effectLst/>
            <a:scene3d>
              <a:camera prst="orthographicFront">
                <a:rot lat="0" lon="0" rev="0"/>
              </a:camera>
              <a:lightRig rig="balanced" dir="t">
                <a:rot lat="0" lon="0" rev="8700000"/>
              </a:lightRig>
            </a:scene3d>
            <a:sp3d/>
          </p:spPr>
          <p:txBody>
            <a:bodyPr wrap="none" anchor="ctr"/>
            <a:lstStyle/>
            <a:p>
              <a:pPr algn="ctr"/>
              <a:endParaRPr lang="en-US" sz="1600" dirty="0">
                <a:solidFill>
                  <a:schemeClr val="tx2">
                    <a:lumMod val="60000"/>
                    <a:lumOff val="40000"/>
                  </a:schemeClr>
                </a:solidFill>
              </a:endParaRPr>
            </a:p>
          </p:txBody>
        </p:sp>
      </p:grpSp>
      <p:sp>
        <p:nvSpPr>
          <p:cNvPr id="12" name="Rectangle 8"/>
          <p:cNvSpPr>
            <a:spLocks noChangeArrowheads="1"/>
          </p:cNvSpPr>
          <p:nvPr>
            <p:custDataLst>
              <p:tags r:id="rId3"/>
            </p:custDataLst>
          </p:nvPr>
        </p:nvSpPr>
        <p:spPr bwMode="auto">
          <a:xfrm>
            <a:off x="3810000" y="4953000"/>
            <a:ext cx="1339850" cy="1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87400">
              <a:lnSpc>
                <a:spcPct val="95000"/>
              </a:lnSpc>
              <a:spcBef>
                <a:spcPct val="80000"/>
              </a:spcBef>
              <a:buClr>
                <a:schemeClr val="tx1"/>
              </a:buClr>
              <a:buFont typeface="Wingdings 2" pitchFamily="18" charset="2"/>
              <a:buNone/>
            </a:pPr>
            <a:r>
              <a:rPr lang="en-GB" sz="1100" b="1" dirty="0">
                <a:solidFill>
                  <a:schemeClr val="bg2"/>
                </a:solidFill>
              </a:rPr>
              <a:t>Target Population</a:t>
            </a:r>
          </a:p>
        </p:txBody>
      </p:sp>
      <p:sp>
        <p:nvSpPr>
          <p:cNvPr id="25" name="Rectangle 8"/>
          <p:cNvSpPr>
            <a:spLocks noChangeArrowheads="1"/>
          </p:cNvSpPr>
          <p:nvPr>
            <p:custDataLst>
              <p:tags r:id="rId4"/>
            </p:custDataLst>
          </p:nvPr>
        </p:nvSpPr>
        <p:spPr bwMode="auto">
          <a:xfrm>
            <a:off x="4495800" y="5257800"/>
            <a:ext cx="883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787400">
              <a:buClr>
                <a:schemeClr val="tx1"/>
              </a:buClr>
              <a:buFont typeface="Wingdings 2" pitchFamily="18" charset="2"/>
              <a:buNone/>
            </a:pPr>
            <a:r>
              <a:rPr lang="en-GB" sz="1100" dirty="0">
                <a:solidFill>
                  <a:schemeClr val="tx2"/>
                </a:solidFill>
              </a:rPr>
              <a:t>Market </a:t>
            </a:r>
          </a:p>
          <a:p>
            <a:pPr algn="ctr" defTabSz="787400">
              <a:buClr>
                <a:schemeClr val="tx1"/>
              </a:buClr>
              <a:buFont typeface="Wingdings 2" pitchFamily="18" charset="2"/>
              <a:buNone/>
            </a:pPr>
            <a:r>
              <a:rPr lang="en-GB" sz="1100" dirty="0">
                <a:solidFill>
                  <a:schemeClr val="tx2"/>
                </a:solidFill>
              </a:rPr>
              <a:t>Share</a:t>
            </a:r>
          </a:p>
        </p:txBody>
      </p:sp>
      <p:sp>
        <p:nvSpPr>
          <p:cNvPr id="33" name="Right Arrow 32"/>
          <p:cNvSpPr/>
          <p:nvPr/>
        </p:nvSpPr>
        <p:spPr bwMode="auto">
          <a:xfrm rot="19061351">
            <a:off x="2360484" y="2279227"/>
            <a:ext cx="609600" cy="457200"/>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sp>
        <p:nvSpPr>
          <p:cNvPr id="34" name="TextBox 33"/>
          <p:cNvSpPr txBox="1"/>
          <p:nvPr/>
        </p:nvSpPr>
        <p:spPr>
          <a:xfrm>
            <a:off x="3124200" y="1905000"/>
            <a:ext cx="5715000" cy="1077218"/>
          </a:xfrm>
          <a:prstGeom prst="rect">
            <a:avLst/>
          </a:prstGeom>
          <a:noFill/>
        </p:spPr>
        <p:txBody>
          <a:bodyPr wrap="square" rtlCol="0">
            <a:spAutoFit/>
          </a:bodyPr>
          <a:lstStyle/>
          <a:p>
            <a:r>
              <a:rPr lang="en-US" sz="3200" b="1" dirty="0">
                <a:solidFill>
                  <a:srgbClr val="92D050"/>
                </a:solidFill>
              </a:rPr>
              <a:t>+ 5% every year between 2019 and 2022</a:t>
            </a:r>
          </a:p>
        </p:txBody>
      </p:sp>
    </p:spTree>
    <p:extLst>
      <p:ext uri="{BB962C8B-B14F-4D97-AF65-F5344CB8AC3E}">
        <p14:creationId xmlns:p14="http://schemas.microsoft.com/office/powerpoint/2010/main" val="24215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Change management definition</a:t>
            </a:r>
            <a:endParaRPr lang="en-GB" dirty="0"/>
          </a:p>
        </p:txBody>
      </p:sp>
      <p:sp>
        <p:nvSpPr>
          <p:cNvPr id="3" name="TextBox 2"/>
          <p:cNvSpPr txBox="1"/>
          <p:nvPr/>
        </p:nvSpPr>
        <p:spPr>
          <a:xfrm>
            <a:off x="326683" y="990600"/>
            <a:ext cx="8416385" cy="584775"/>
          </a:xfrm>
          <a:prstGeom prst="rect">
            <a:avLst/>
          </a:prstGeom>
          <a:noFill/>
        </p:spPr>
        <p:txBody>
          <a:bodyPr wrap="square" rtlCol="0">
            <a:spAutoFit/>
          </a:bodyPr>
          <a:lstStyle/>
          <a:p>
            <a:pPr marL="112713" indent="-112713">
              <a:spcBef>
                <a:spcPts val="400"/>
              </a:spcBef>
              <a:spcAft>
                <a:spcPts val="400"/>
              </a:spcAft>
              <a:buFont typeface="Arial" panose="020B0604020202020204" pitchFamily="34" charset="0"/>
              <a:buChar char="•"/>
            </a:pPr>
            <a:r>
              <a:rPr lang="en-US" sz="1600" dirty="0">
                <a:solidFill>
                  <a:schemeClr val="tx2"/>
                </a:solidFill>
              </a:rPr>
              <a:t>The goal of change management is to help the individuals impacted by business and technical changes in their company to adapt and be successful</a:t>
            </a:r>
          </a:p>
        </p:txBody>
      </p:sp>
      <p:sp>
        <p:nvSpPr>
          <p:cNvPr id="10" name="Rounded Rectangle 9"/>
          <p:cNvSpPr/>
          <p:nvPr/>
        </p:nvSpPr>
        <p:spPr bwMode="auto">
          <a:xfrm>
            <a:off x="1750522" y="3214019"/>
            <a:ext cx="1390371" cy="1792981"/>
          </a:xfrm>
          <a:prstGeom prst="roundRect">
            <a:avLst>
              <a:gd name="adj" fmla="val 8225"/>
            </a:avLst>
          </a:prstGeom>
          <a:solidFill>
            <a:srgbClr val="FF7C80"/>
          </a:solidFill>
          <a:ln>
            <a:solidFill>
              <a:srgbClr val="FFFFFF">
                <a:lumMod val="75000"/>
              </a:srgbClr>
            </a:solidFill>
          </a:ln>
          <a:effectLst>
            <a:outerShdw blurRad="50800" dist="38100" dir="5400000" algn="t" rotWithShape="0">
              <a:prstClr val="black">
                <a:alpha val="40000"/>
              </a:prstClr>
            </a:outerShdw>
          </a:effectLst>
        </p:spPr>
        <p:txBody>
          <a:bodyPr wrap="square" lIns="0" tIns="45715" rIns="0" bIns="45715" rtlCol="0" anchor="ctr">
            <a:noAutofit/>
          </a:bodyPr>
          <a:lstStyle/>
          <a:p>
            <a:pPr algn="ctr" defTabSz="623853" fontAlgn="base">
              <a:spcBef>
                <a:spcPts val="200"/>
              </a:spcBef>
              <a:spcAft>
                <a:spcPts val="200"/>
              </a:spcAft>
              <a:buClr>
                <a:srgbClr val="000000"/>
              </a:buClr>
            </a:pPr>
            <a:r>
              <a:rPr lang="en-US" sz="1400" b="1" dirty="0">
                <a:solidFill>
                  <a:schemeClr val="tx2"/>
                </a:solidFill>
                <a:latin typeface="Arial" charset="0"/>
                <a:cs typeface="Times New Roman" pitchFamily="18" charset="0"/>
              </a:rPr>
              <a:t>Current state</a:t>
            </a:r>
          </a:p>
        </p:txBody>
      </p:sp>
      <p:sp>
        <p:nvSpPr>
          <p:cNvPr id="11" name="Rounded Rectangle 10"/>
          <p:cNvSpPr/>
          <p:nvPr/>
        </p:nvSpPr>
        <p:spPr bwMode="auto">
          <a:xfrm>
            <a:off x="4305858" y="3214019"/>
            <a:ext cx="1390371" cy="1792981"/>
          </a:xfrm>
          <a:prstGeom prst="roundRect">
            <a:avLst>
              <a:gd name="adj" fmla="val 8225"/>
            </a:avLst>
          </a:prstGeom>
          <a:solidFill>
            <a:schemeClr val="tx2">
              <a:lumMod val="75000"/>
            </a:schemeClr>
          </a:solidFill>
          <a:ln>
            <a:solidFill>
              <a:srgbClr val="FFFFFF">
                <a:lumMod val="75000"/>
              </a:srgbClr>
            </a:solidFill>
          </a:ln>
          <a:effectLst>
            <a:outerShdw blurRad="50800" dist="38100" dir="5400000" algn="t" rotWithShape="0">
              <a:prstClr val="black">
                <a:alpha val="40000"/>
              </a:prstClr>
            </a:outerShdw>
          </a:effectLst>
        </p:spPr>
        <p:txBody>
          <a:bodyPr wrap="square" lIns="0" tIns="45715" rIns="0" bIns="45715" rtlCol="0" anchor="ctr">
            <a:noAutofit/>
          </a:bodyPr>
          <a:lstStyle/>
          <a:p>
            <a:pPr algn="ctr" defTabSz="623853" fontAlgn="base">
              <a:spcBef>
                <a:spcPts val="200"/>
              </a:spcBef>
              <a:spcAft>
                <a:spcPts val="200"/>
              </a:spcAft>
              <a:buClr>
                <a:srgbClr val="000000"/>
              </a:buClr>
            </a:pPr>
            <a:r>
              <a:rPr lang="en-US" sz="1200" b="1" dirty="0">
                <a:solidFill>
                  <a:schemeClr val="bg1"/>
                </a:solidFill>
                <a:latin typeface="Arial" charset="0"/>
                <a:cs typeface="Times New Roman" pitchFamily="18" charset="0"/>
              </a:rPr>
              <a:t>Transition</a:t>
            </a:r>
          </a:p>
        </p:txBody>
      </p:sp>
      <p:sp>
        <p:nvSpPr>
          <p:cNvPr id="14" name="Rounded Rectangle 13"/>
          <p:cNvSpPr/>
          <p:nvPr/>
        </p:nvSpPr>
        <p:spPr bwMode="auto">
          <a:xfrm>
            <a:off x="6915429" y="3214019"/>
            <a:ext cx="1390371" cy="1792981"/>
          </a:xfrm>
          <a:prstGeom prst="roundRect">
            <a:avLst>
              <a:gd name="adj" fmla="val 8225"/>
            </a:avLst>
          </a:prstGeom>
          <a:solidFill>
            <a:srgbClr val="CCFFCC"/>
          </a:solidFill>
          <a:ln>
            <a:solidFill>
              <a:srgbClr val="FFFFFF">
                <a:lumMod val="75000"/>
              </a:srgbClr>
            </a:solidFill>
          </a:ln>
          <a:effectLst>
            <a:outerShdw blurRad="50800" dist="38100" dir="5400000" algn="t" rotWithShape="0">
              <a:prstClr val="black">
                <a:alpha val="40000"/>
              </a:prstClr>
            </a:outerShdw>
          </a:effectLst>
        </p:spPr>
        <p:txBody>
          <a:bodyPr wrap="square" lIns="0" tIns="45715" rIns="0" bIns="45715" rtlCol="0" anchor="ctr">
            <a:noAutofit/>
          </a:bodyPr>
          <a:lstStyle/>
          <a:p>
            <a:pPr algn="ctr" defTabSz="623853" fontAlgn="base">
              <a:spcBef>
                <a:spcPts val="200"/>
              </a:spcBef>
              <a:spcAft>
                <a:spcPts val="200"/>
              </a:spcAft>
              <a:buClr>
                <a:srgbClr val="000000"/>
              </a:buClr>
            </a:pPr>
            <a:r>
              <a:rPr lang="en-US" sz="1200" b="1" dirty="0">
                <a:solidFill>
                  <a:schemeClr val="tx2"/>
                </a:solidFill>
                <a:latin typeface="Arial" charset="0"/>
                <a:cs typeface="Times New Roman" pitchFamily="18" charset="0"/>
              </a:rPr>
              <a:t>Target state</a:t>
            </a:r>
          </a:p>
        </p:txBody>
      </p:sp>
      <p:sp>
        <p:nvSpPr>
          <p:cNvPr id="15" name="Striped Right Arrow 14"/>
          <p:cNvSpPr/>
          <p:nvPr/>
        </p:nvSpPr>
        <p:spPr bwMode="auto">
          <a:xfrm>
            <a:off x="3404680" y="3711253"/>
            <a:ext cx="691625" cy="798512"/>
          </a:xfrm>
          <a:prstGeom prst="stripedRightArrow">
            <a:avLst/>
          </a:prstGeom>
          <a:solidFill>
            <a:schemeClr val="bg1">
              <a:lumMod val="85000"/>
            </a:schemeClr>
          </a:solidFill>
          <a:ln>
            <a:solidFill>
              <a:srgbClr val="FFFFFF">
                <a:lumMod val="75000"/>
              </a:srgbClr>
            </a:solidFill>
          </a:ln>
          <a:effectLst>
            <a:outerShdw blurRad="50800" dist="38100" dir="5400000" algn="t" rotWithShape="0">
              <a:prstClr val="black">
                <a:alpha val="40000"/>
              </a:prstClr>
            </a:outerShdw>
          </a:effectLst>
        </p:spPr>
        <p:txBody>
          <a:bodyPr wrap="square" lIns="0" tIns="45715" rIns="0" bIns="45715" rtlCol="0" anchor="ctr">
            <a:noAutofit/>
          </a:bodyPr>
          <a:lstStyle/>
          <a:p>
            <a:pPr algn="ctr" defTabSz="623853" fontAlgn="base">
              <a:spcBef>
                <a:spcPts val="200"/>
              </a:spcBef>
              <a:spcAft>
                <a:spcPts val="200"/>
              </a:spcAft>
              <a:buClr>
                <a:srgbClr val="000000"/>
              </a:buClr>
            </a:pPr>
            <a:endParaRPr lang="en-US" sz="1200" b="1" dirty="0">
              <a:solidFill>
                <a:schemeClr val="bg1"/>
              </a:solidFill>
              <a:latin typeface="Arial" charset="0"/>
              <a:cs typeface="Times New Roman" pitchFamily="18" charset="0"/>
            </a:endParaRPr>
          </a:p>
        </p:txBody>
      </p:sp>
      <p:sp>
        <p:nvSpPr>
          <p:cNvPr id="16" name="Striped Right Arrow 15"/>
          <p:cNvSpPr/>
          <p:nvPr/>
        </p:nvSpPr>
        <p:spPr bwMode="auto">
          <a:xfrm>
            <a:off x="5968483" y="3711253"/>
            <a:ext cx="691625" cy="798512"/>
          </a:xfrm>
          <a:prstGeom prst="stripedRightArrow">
            <a:avLst/>
          </a:prstGeom>
          <a:solidFill>
            <a:schemeClr val="bg1">
              <a:lumMod val="85000"/>
            </a:schemeClr>
          </a:solidFill>
          <a:ln>
            <a:solidFill>
              <a:srgbClr val="FFFFFF">
                <a:lumMod val="75000"/>
              </a:srgbClr>
            </a:solidFill>
          </a:ln>
          <a:effectLst>
            <a:outerShdw blurRad="50800" dist="38100" dir="5400000" algn="t" rotWithShape="0">
              <a:prstClr val="black">
                <a:alpha val="40000"/>
              </a:prstClr>
            </a:outerShdw>
          </a:effectLst>
        </p:spPr>
        <p:txBody>
          <a:bodyPr wrap="square" lIns="0" tIns="45715" rIns="0" bIns="45715" rtlCol="0" anchor="ctr">
            <a:noAutofit/>
          </a:bodyPr>
          <a:lstStyle/>
          <a:p>
            <a:pPr algn="ctr" defTabSz="623853" fontAlgn="base">
              <a:spcBef>
                <a:spcPts val="200"/>
              </a:spcBef>
              <a:spcAft>
                <a:spcPts val="200"/>
              </a:spcAft>
              <a:buClr>
                <a:srgbClr val="000000"/>
              </a:buClr>
            </a:pPr>
            <a:endParaRPr lang="en-US" sz="1200" b="1" dirty="0">
              <a:solidFill>
                <a:schemeClr val="bg1"/>
              </a:solidFill>
              <a:latin typeface="Arial" charset="0"/>
              <a:cs typeface="Times New Roman" pitchFamily="18" charset="0"/>
            </a:endParaRPr>
          </a:p>
        </p:txBody>
      </p:sp>
      <p:cxnSp>
        <p:nvCxnSpPr>
          <p:cNvPr id="9" name="Elbow Connector 8"/>
          <p:cNvCxnSpPr>
            <a:stCxn id="10" idx="0"/>
            <a:endCxn id="14" idx="0"/>
          </p:cNvCxnSpPr>
          <p:nvPr/>
        </p:nvCxnSpPr>
        <p:spPr>
          <a:xfrm rot="5400000" flipH="1" flipV="1">
            <a:off x="5028161" y="631566"/>
            <a:ext cx="12700" cy="5164907"/>
          </a:xfrm>
          <a:prstGeom prst="bentConnector3">
            <a:avLst>
              <a:gd name="adj1" fmla="val 473332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33064" y="2006025"/>
            <a:ext cx="5402893" cy="584775"/>
          </a:xfrm>
          <a:prstGeom prst="rect">
            <a:avLst/>
          </a:prstGeom>
          <a:noFill/>
        </p:spPr>
        <p:txBody>
          <a:bodyPr wrap="square" rtlCol="0">
            <a:spAutoFit/>
          </a:bodyPr>
          <a:lstStyle/>
          <a:p>
            <a:pPr algn="ctr">
              <a:spcBef>
                <a:spcPts val="400"/>
              </a:spcBef>
              <a:spcAft>
                <a:spcPts val="400"/>
              </a:spcAft>
            </a:pPr>
            <a:r>
              <a:rPr lang="en-US" sz="1600" dirty="0">
                <a:solidFill>
                  <a:schemeClr val="tx2"/>
                </a:solidFill>
              </a:rPr>
              <a:t>Require a </a:t>
            </a:r>
            <a:r>
              <a:rPr lang="en-US" sz="1600" b="1" dirty="0">
                <a:solidFill>
                  <a:schemeClr val="tx2"/>
                </a:solidFill>
              </a:rPr>
              <a:t>Project Management approach </a:t>
            </a:r>
            <a:r>
              <a:rPr lang="en-US" sz="1600" dirty="0">
                <a:solidFill>
                  <a:schemeClr val="tx2"/>
                </a:solidFill>
              </a:rPr>
              <a:t>to change the organization structure, job roles, processes and systems</a:t>
            </a:r>
          </a:p>
        </p:txBody>
      </p:sp>
      <p:cxnSp>
        <p:nvCxnSpPr>
          <p:cNvPr id="20" name="Elbow Connector 19"/>
          <p:cNvCxnSpPr>
            <a:stCxn id="10" idx="2"/>
            <a:endCxn id="14" idx="2"/>
          </p:cNvCxnSpPr>
          <p:nvPr/>
        </p:nvCxnSpPr>
        <p:spPr>
          <a:xfrm rot="16200000" flipH="1">
            <a:off x="5028161" y="2424546"/>
            <a:ext cx="12700" cy="5164907"/>
          </a:xfrm>
          <a:prstGeom prst="bentConnector3">
            <a:avLst>
              <a:gd name="adj1" fmla="val 506666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33064" y="5638800"/>
            <a:ext cx="5402893" cy="830997"/>
          </a:xfrm>
          <a:prstGeom prst="rect">
            <a:avLst/>
          </a:prstGeom>
          <a:noFill/>
        </p:spPr>
        <p:txBody>
          <a:bodyPr wrap="square" rtlCol="0">
            <a:spAutoFit/>
          </a:bodyPr>
          <a:lstStyle/>
          <a:p>
            <a:pPr algn="ctr">
              <a:spcBef>
                <a:spcPts val="400"/>
              </a:spcBef>
              <a:spcAft>
                <a:spcPts val="400"/>
              </a:spcAft>
            </a:pPr>
            <a:r>
              <a:rPr lang="en-US" sz="1600" dirty="0">
                <a:solidFill>
                  <a:schemeClr val="tx2"/>
                </a:solidFill>
              </a:rPr>
              <a:t>Require a </a:t>
            </a:r>
            <a:r>
              <a:rPr lang="en-US" sz="1600" b="1" dirty="0">
                <a:solidFill>
                  <a:schemeClr val="tx2"/>
                </a:solidFill>
              </a:rPr>
              <a:t>Change Management approach </a:t>
            </a:r>
            <a:r>
              <a:rPr lang="en-US" sz="1600" dirty="0">
                <a:solidFill>
                  <a:schemeClr val="tx2"/>
                </a:solidFill>
              </a:rPr>
              <a:t>to help individuals impacted by the business and technical changes in their company to adapt and be successful</a:t>
            </a:r>
          </a:p>
        </p:txBody>
      </p:sp>
      <p:sp>
        <p:nvSpPr>
          <p:cNvPr id="25" name="Left Brace 24"/>
          <p:cNvSpPr/>
          <p:nvPr/>
        </p:nvSpPr>
        <p:spPr>
          <a:xfrm>
            <a:off x="1784389" y="1996853"/>
            <a:ext cx="381000" cy="89592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TextBox 25"/>
          <p:cNvSpPr txBox="1"/>
          <p:nvPr/>
        </p:nvSpPr>
        <p:spPr>
          <a:xfrm>
            <a:off x="482898" y="2012382"/>
            <a:ext cx="1533906" cy="830997"/>
          </a:xfrm>
          <a:prstGeom prst="rect">
            <a:avLst/>
          </a:prstGeom>
          <a:noFill/>
        </p:spPr>
        <p:txBody>
          <a:bodyPr wrap="square" rtlCol="0">
            <a:spAutoFit/>
          </a:bodyPr>
          <a:lstStyle/>
          <a:p>
            <a:pPr algn="ctr">
              <a:spcBef>
                <a:spcPts val="400"/>
              </a:spcBef>
              <a:spcAft>
                <a:spcPts val="400"/>
              </a:spcAft>
            </a:pPr>
            <a:r>
              <a:rPr lang="en-US" sz="1600" b="1" dirty="0">
                <a:solidFill>
                  <a:schemeClr val="tx2"/>
                </a:solidFill>
              </a:rPr>
              <a:t>Business &amp; Technical Change</a:t>
            </a:r>
          </a:p>
        </p:txBody>
      </p:sp>
      <p:sp>
        <p:nvSpPr>
          <p:cNvPr id="28" name="Left Brace 27"/>
          <p:cNvSpPr/>
          <p:nvPr/>
        </p:nvSpPr>
        <p:spPr>
          <a:xfrm>
            <a:off x="1784389" y="5377640"/>
            <a:ext cx="381000" cy="89592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TextBox 28"/>
          <p:cNvSpPr txBox="1"/>
          <p:nvPr/>
        </p:nvSpPr>
        <p:spPr>
          <a:xfrm>
            <a:off x="482898" y="5533214"/>
            <a:ext cx="1533906" cy="584775"/>
          </a:xfrm>
          <a:prstGeom prst="rect">
            <a:avLst/>
          </a:prstGeom>
          <a:noFill/>
        </p:spPr>
        <p:txBody>
          <a:bodyPr wrap="square" rtlCol="0">
            <a:spAutoFit/>
          </a:bodyPr>
          <a:lstStyle/>
          <a:p>
            <a:pPr algn="ctr">
              <a:spcBef>
                <a:spcPts val="400"/>
              </a:spcBef>
              <a:spcAft>
                <a:spcPts val="400"/>
              </a:spcAft>
            </a:pPr>
            <a:r>
              <a:rPr lang="en-US" sz="1600" b="1" dirty="0">
                <a:solidFill>
                  <a:schemeClr val="tx2"/>
                </a:solidFill>
              </a:rPr>
              <a:t>People change</a:t>
            </a:r>
          </a:p>
        </p:txBody>
      </p:sp>
    </p:spTree>
    <p:extLst>
      <p:ext uri="{BB962C8B-B14F-4D97-AF65-F5344CB8AC3E}">
        <p14:creationId xmlns:p14="http://schemas.microsoft.com/office/powerpoint/2010/main" val="106009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96174" y="2904039"/>
            <a:ext cx="162917" cy="1710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11374" y="2904039"/>
            <a:ext cx="175324" cy="1710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311374" y="4648399"/>
            <a:ext cx="175324" cy="2216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696174" y="4648399"/>
            <a:ext cx="162917" cy="2216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31551" y="3666021"/>
            <a:ext cx="198603" cy="1200329"/>
          </a:xfrm>
          <a:prstGeom prst="rect">
            <a:avLst/>
          </a:prstGeom>
          <a:noFill/>
        </p:spPr>
        <p:txBody>
          <a:bodyPr wrap="square" rtlCol="0">
            <a:spAutoFit/>
          </a:bodyPr>
          <a:lstStyle/>
          <a:p>
            <a:r>
              <a:rPr lang="en-US" sz="7200" dirty="0">
                <a:solidFill>
                  <a:schemeClr val="bg1"/>
                </a:solidFill>
              </a:rPr>
              <a:t>s</a:t>
            </a:r>
          </a:p>
        </p:txBody>
      </p:sp>
      <p:sp>
        <p:nvSpPr>
          <p:cNvPr id="15" name="TextBox 14"/>
          <p:cNvSpPr txBox="1"/>
          <p:nvPr/>
        </p:nvSpPr>
        <p:spPr>
          <a:xfrm>
            <a:off x="5578241" y="3666021"/>
            <a:ext cx="198603" cy="1200329"/>
          </a:xfrm>
          <a:prstGeom prst="rect">
            <a:avLst/>
          </a:prstGeom>
          <a:noFill/>
        </p:spPr>
        <p:txBody>
          <a:bodyPr wrap="square" rtlCol="0">
            <a:spAutoFit/>
          </a:bodyPr>
          <a:lstStyle/>
          <a:p>
            <a:r>
              <a:rPr lang="en-US" sz="7200" dirty="0">
                <a:solidFill>
                  <a:schemeClr val="bg1"/>
                </a:solidFill>
              </a:rPr>
              <a:t>w</a:t>
            </a:r>
          </a:p>
        </p:txBody>
      </p:sp>
      <p:sp>
        <p:nvSpPr>
          <p:cNvPr id="16" name="TextBox 15"/>
          <p:cNvSpPr txBox="1"/>
          <p:nvPr/>
        </p:nvSpPr>
        <p:spPr>
          <a:xfrm>
            <a:off x="4489031" y="2446645"/>
            <a:ext cx="198603" cy="1200329"/>
          </a:xfrm>
          <a:prstGeom prst="rect">
            <a:avLst/>
          </a:prstGeom>
          <a:noFill/>
        </p:spPr>
        <p:txBody>
          <a:bodyPr wrap="square" rtlCol="0">
            <a:spAutoFit/>
          </a:bodyPr>
          <a:lstStyle/>
          <a:p>
            <a:r>
              <a:rPr lang="en-US" sz="7200" dirty="0">
                <a:solidFill>
                  <a:schemeClr val="bg1"/>
                </a:solidFill>
              </a:rPr>
              <a:t>T</a:t>
            </a:r>
          </a:p>
        </p:txBody>
      </p:sp>
      <p:sp>
        <p:nvSpPr>
          <p:cNvPr id="17" name="TextBox 16"/>
          <p:cNvSpPr txBox="1"/>
          <p:nvPr/>
        </p:nvSpPr>
        <p:spPr>
          <a:xfrm>
            <a:off x="4464206" y="5048071"/>
            <a:ext cx="198603" cy="1200329"/>
          </a:xfrm>
          <a:prstGeom prst="rect">
            <a:avLst/>
          </a:prstGeom>
          <a:noFill/>
        </p:spPr>
        <p:txBody>
          <a:bodyPr wrap="square" rtlCol="0">
            <a:spAutoFit/>
          </a:bodyPr>
          <a:lstStyle/>
          <a:p>
            <a:r>
              <a:rPr lang="en-US" sz="7200" dirty="0">
                <a:solidFill>
                  <a:schemeClr val="bg1"/>
                </a:solidFill>
              </a:rPr>
              <a:t>O</a:t>
            </a:r>
          </a:p>
        </p:txBody>
      </p:sp>
      <p:sp>
        <p:nvSpPr>
          <p:cNvPr id="39" name="Oval 38"/>
          <p:cNvSpPr/>
          <p:nvPr/>
        </p:nvSpPr>
        <p:spPr bwMode="auto">
          <a:xfrm>
            <a:off x="3212927" y="2439919"/>
            <a:ext cx="2743200" cy="27432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762000" h="152400"/>
          </a:sp3d>
        </p:spPr>
        <p:txBody>
          <a:bodyPr wrap="square" lIns="91428" tIns="45715" rIns="91428" bIns="45715" rtlCol="0" anchor="ctr">
            <a:noAutofit/>
          </a:bodyPr>
          <a:lstStyle/>
          <a:p>
            <a:pPr marL="182553" indent="-182553" algn="just" defTabSz="623853" fontAlgn="base">
              <a:lnSpc>
                <a:spcPts val="1100"/>
              </a:lnSpc>
              <a:spcBef>
                <a:spcPct val="0"/>
              </a:spcBef>
              <a:spcAft>
                <a:spcPct val="0"/>
              </a:spcAft>
              <a:buClr>
                <a:srgbClr val="000000"/>
              </a:buClr>
              <a:buFont typeface="Wingdings 3" pitchFamily="18" charset="2"/>
              <a:buChar char="}"/>
            </a:pPr>
            <a:endParaRPr lang="en-US" sz="1200" dirty="0">
              <a:solidFill>
                <a:srgbClr val="0C2870"/>
              </a:solidFill>
              <a:latin typeface="Arial" charset="0"/>
              <a:cs typeface="Times New Roman" pitchFamily="18" charset="0"/>
            </a:endParaRPr>
          </a:p>
        </p:txBody>
      </p:sp>
      <p:cxnSp>
        <p:nvCxnSpPr>
          <p:cNvPr id="40" name="Straight Connector 39"/>
          <p:cNvCxnSpPr/>
          <p:nvPr/>
        </p:nvCxnSpPr>
        <p:spPr>
          <a:xfrm>
            <a:off x="3531953" y="2946204"/>
            <a:ext cx="252463" cy="255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3476364" y="4383820"/>
            <a:ext cx="252463" cy="255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3531952" y="2763324"/>
            <a:ext cx="2103120" cy="210312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8" tIns="45715" rIns="91428" bIns="45715" rtlCol="0" anchor="ctr">
            <a:noAutofit/>
          </a:bodyPr>
          <a:lstStyle/>
          <a:p>
            <a:pPr marL="182553" indent="-182553" algn="just" defTabSz="623853" fontAlgn="base">
              <a:lnSpc>
                <a:spcPts val="1100"/>
              </a:lnSpc>
              <a:spcBef>
                <a:spcPct val="0"/>
              </a:spcBef>
              <a:spcAft>
                <a:spcPct val="0"/>
              </a:spcAft>
              <a:buClr>
                <a:srgbClr val="000000"/>
              </a:buClr>
              <a:buFont typeface="Wingdings 3" pitchFamily="18" charset="2"/>
              <a:buChar char="}"/>
            </a:pPr>
            <a:endParaRPr lang="en-US" sz="1200" dirty="0">
              <a:solidFill>
                <a:srgbClr val="0C2870"/>
              </a:solidFill>
              <a:latin typeface="Arial" charset="0"/>
              <a:cs typeface="Times New Roman" pitchFamily="18" charset="0"/>
            </a:endParaRPr>
          </a:p>
        </p:txBody>
      </p:sp>
      <p:cxnSp>
        <p:nvCxnSpPr>
          <p:cNvPr id="43" name="Straight Connector 42"/>
          <p:cNvCxnSpPr/>
          <p:nvPr/>
        </p:nvCxnSpPr>
        <p:spPr>
          <a:xfrm rot="16200000">
            <a:off x="5389014" y="2935376"/>
            <a:ext cx="252463" cy="255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76067" y="4382260"/>
            <a:ext cx="252463" cy="255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3714832" y="2946204"/>
            <a:ext cx="1737360" cy="1737360"/>
          </a:xfrm>
          <a:prstGeom prst="ellipse">
            <a:avLst/>
          </a:prstGeom>
          <a:gradFill>
            <a:gsLst>
              <a:gs pos="35000">
                <a:schemeClr val="tx2"/>
              </a:gs>
              <a:gs pos="100000">
                <a:schemeClr val="tx2">
                  <a:lumMod val="60000"/>
                  <a:lumOff val="40000"/>
                </a:schemeClr>
              </a:gs>
            </a:gsLst>
            <a:lin ang="5400000" scaled="1"/>
          </a:gradFill>
          <a:ln w="12700" cap="flat" cmpd="sng" algn="ctr">
            <a:solidFill>
              <a:srgbClr val="002060"/>
            </a:solidFill>
            <a:prstDash val="solid"/>
          </a:ln>
          <a:effectLst/>
          <a:scene3d>
            <a:camera prst="orthographicFront"/>
            <a:lightRig rig="threePt" dir="t"/>
          </a:scene3d>
          <a:sp3d>
            <a:bevelT w="3048000" h="3048000"/>
            <a:bevelB w="3048000" h="3048000"/>
          </a:sp3d>
        </p:spPr>
        <p:txBody>
          <a:bodyPr rtlCol="0" anchor="ctr"/>
          <a:lstStyle/>
          <a:p>
            <a:pPr algn="ctr"/>
            <a:r>
              <a:rPr lang="en-US" sz="2800" b="1" kern="0" dirty="0">
                <a:solidFill>
                  <a:sysClr val="window" lastClr="FFFFFF"/>
                </a:solidFill>
                <a:latin typeface="Calibri"/>
              </a:rPr>
              <a:t>SWOT</a:t>
            </a:r>
            <a:endParaRPr lang="en-US" sz="7200" b="1" kern="0" dirty="0">
              <a:solidFill>
                <a:sysClr val="window" lastClr="FFFFFF"/>
              </a:solidFill>
              <a:latin typeface="Calibri"/>
            </a:endParaRPr>
          </a:p>
        </p:txBody>
      </p:sp>
      <p:sp>
        <p:nvSpPr>
          <p:cNvPr id="47" name="TextBox 46"/>
          <p:cNvSpPr txBox="1"/>
          <p:nvPr/>
        </p:nvSpPr>
        <p:spPr>
          <a:xfrm>
            <a:off x="3210367" y="3606558"/>
            <a:ext cx="381000" cy="461665"/>
          </a:xfrm>
          <a:prstGeom prst="rect">
            <a:avLst/>
          </a:prstGeom>
          <a:noFill/>
        </p:spPr>
        <p:txBody>
          <a:bodyPr wrap="square" rtlCol="0">
            <a:spAutoFit/>
          </a:bodyPr>
          <a:lstStyle/>
          <a:p>
            <a:r>
              <a:rPr lang="en-US" sz="2400" b="1" dirty="0">
                <a:solidFill>
                  <a:schemeClr val="bg1"/>
                </a:solidFill>
              </a:rPr>
              <a:t>S</a:t>
            </a:r>
          </a:p>
        </p:txBody>
      </p:sp>
      <p:sp>
        <p:nvSpPr>
          <p:cNvPr id="48" name="TextBox 47"/>
          <p:cNvSpPr txBox="1"/>
          <p:nvPr/>
        </p:nvSpPr>
        <p:spPr>
          <a:xfrm>
            <a:off x="4439258" y="2393099"/>
            <a:ext cx="381000" cy="461665"/>
          </a:xfrm>
          <a:prstGeom prst="rect">
            <a:avLst/>
          </a:prstGeom>
          <a:noFill/>
        </p:spPr>
        <p:txBody>
          <a:bodyPr wrap="square" rtlCol="0">
            <a:spAutoFit/>
          </a:bodyPr>
          <a:lstStyle/>
          <a:p>
            <a:r>
              <a:rPr lang="en-US" sz="2400" b="1" dirty="0"/>
              <a:t>T</a:t>
            </a:r>
          </a:p>
        </p:txBody>
      </p:sp>
      <p:sp>
        <p:nvSpPr>
          <p:cNvPr id="49" name="TextBox 48"/>
          <p:cNvSpPr txBox="1"/>
          <p:nvPr/>
        </p:nvSpPr>
        <p:spPr>
          <a:xfrm>
            <a:off x="4427146" y="4803749"/>
            <a:ext cx="381000" cy="461665"/>
          </a:xfrm>
          <a:prstGeom prst="rect">
            <a:avLst/>
          </a:prstGeom>
          <a:noFill/>
        </p:spPr>
        <p:txBody>
          <a:bodyPr wrap="square" rtlCol="0">
            <a:spAutoFit/>
          </a:bodyPr>
          <a:lstStyle/>
          <a:p>
            <a:r>
              <a:rPr lang="en-US" sz="2400" b="1" dirty="0"/>
              <a:t>O</a:t>
            </a:r>
          </a:p>
        </p:txBody>
      </p:sp>
      <p:sp>
        <p:nvSpPr>
          <p:cNvPr id="50" name="TextBox 49"/>
          <p:cNvSpPr txBox="1"/>
          <p:nvPr/>
        </p:nvSpPr>
        <p:spPr>
          <a:xfrm>
            <a:off x="5560281" y="3634711"/>
            <a:ext cx="381000" cy="461665"/>
          </a:xfrm>
          <a:prstGeom prst="rect">
            <a:avLst/>
          </a:prstGeom>
          <a:noFill/>
        </p:spPr>
        <p:txBody>
          <a:bodyPr wrap="square" rtlCol="0">
            <a:spAutoFit/>
          </a:bodyPr>
          <a:lstStyle/>
          <a:p>
            <a:r>
              <a:rPr lang="en-US" sz="2400" b="1" dirty="0">
                <a:solidFill>
                  <a:schemeClr val="bg1"/>
                </a:solidFill>
              </a:rPr>
              <a:t>W</a:t>
            </a:r>
          </a:p>
        </p:txBody>
      </p:sp>
      <p:sp>
        <p:nvSpPr>
          <p:cNvPr id="28" name="Title 1"/>
          <p:cNvSpPr txBox="1">
            <a:spLocks/>
          </p:cNvSpPr>
          <p:nvPr/>
        </p:nvSpPr>
        <p:spPr bwMode="auto">
          <a:xfrm>
            <a:off x="362819" y="496824"/>
            <a:ext cx="8422670" cy="4937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2200" dirty="0"/>
              <a:t>SWOT Analysis</a:t>
            </a:r>
          </a:p>
        </p:txBody>
      </p:sp>
      <p:sp>
        <p:nvSpPr>
          <p:cNvPr id="2" name="TextBox 1"/>
          <p:cNvSpPr txBox="1"/>
          <p:nvPr/>
        </p:nvSpPr>
        <p:spPr>
          <a:xfrm>
            <a:off x="3321925" y="1282700"/>
            <a:ext cx="2532815" cy="769441"/>
          </a:xfrm>
          <a:prstGeom prst="rect">
            <a:avLst/>
          </a:prstGeom>
          <a:noFill/>
        </p:spPr>
        <p:txBody>
          <a:bodyPr wrap="square" rtlCol="0">
            <a:spAutoFit/>
          </a:bodyPr>
          <a:lstStyle/>
          <a:p>
            <a:pPr algn="ctr"/>
            <a:r>
              <a:rPr lang="en-US" sz="2200" dirty="0">
                <a:solidFill>
                  <a:schemeClr val="tx2"/>
                </a:solidFill>
              </a:rPr>
              <a:t>Insert your main </a:t>
            </a:r>
            <a:r>
              <a:rPr lang="en-US" sz="2200" b="1" dirty="0">
                <a:solidFill>
                  <a:schemeClr val="tx2"/>
                </a:solidFill>
              </a:rPr>
              <a:t>threat</a:t>
            </a:r>
          </a:p>
        </p:txBody>
      </p:sp>
      <p:sp>
        <p:nvSpPr>
          <p:cNvPr id="30" name="TextBox 29"/>
          <p:cNvSpPr txBox="1"/>
          <p:nvPr/>
        </p:nvSpPr>
        <p:spPr>
          <a:xfrm>
            <a:off x="2900514" y="5293612"/>
            <a:ext cx="3347280" cy="769441"/>
          </a:xfrm>
          <a:prstGeom prst="rect">
            <a:avLst/>
          </a:prstGeom>
          <a:noFill/>
        </p:spPr>
        <p:txBody>
          <a:bodyPr wrap="square" rtlCol="0">
            <a:spAutoFit/>
          </a:bodyPr>
          <a:lstStyle/>
          <a:p>
            <a:pPr algn="ctr"/>
            <a:r>
              <a:rPr lang="en-US" sz="2200" dirty="0">
                <a:solidFill>
                  <a:schemeClr val="tx2"/>
                </a:solidFill>
              </a:rPr>
              <a:t>Insert your main </a:t>
            </a:r>
            <a:r>
              <a:rPr lang="en-US" sz="2200" b="1" dirty="0">
                <a:solidFill>
                  <a:schemeClr val="tx2"/>
                </a:solidFill>
              </a:rPr>
              <a:t>opportunity</a:t>
            </a:r>
          </a:p>
        </p:txBody>
      </p:sp>
      <p:sp>
        <p:nvSpPr>
          <p:cNvPr id="31" name="TextBox 30"/>
          <p:cNvSpPr txBox="1"/>
          <p:nvPr/>
        </p:nvSpPr>
        <p:spPr>
          <a:xfrm>
            <a:off x="353944" y="3514962"/>
            <a:ext cx="2686050" cy="769441"/>
          </a:xfrm>
          <a:prstGeom prst="rect">
            <a:avLst/>
          </a:prstGeom>
          <a:noFill/>
        </p:spPr>
        <p:txBody>
          <a:bodyPr wrap="square" rtlCol="0">
            <a:spAutoFit/>
          </a:bodyPr>
          <a:lstStyle/>
          <a:p>
            <a:pPr algn="ctr"/>
            <a:r>
              <a:rPr lang="en-US" sz="2200" dirty="0">
                <a:solidFill>
                  <a:schemeClr val="tx2"/>
                </a:solidFill>
              </a:rPr>
              <a:t>Insert your main </a:t>
            </a:r>
            <a:r>
              <a:rPr lang="en-US" sz="2200" b="1" dirty="0">
                <a:solidFill>
                  <a:schemeClr val="tx2"/>
                </a:solidFill>
              </a:rPr>
              <a:t>strength</a:t>
            </a:r>
          </a:p>
        </p:txBody>
      </p:sp>
      <p:sp>
        <p:nvSpPr>
          <p:cNvPr id="32" name="TextBox 31"/>
          <p:cNvSpPr txBox="1"/>
          <p:nvPr/>
        </p:nvSpPr>
        <p:spPr>
          <a:xfrm>
            <a:off x="6153150" y="3551464"/>
            <a:ext cx="2686050" cy="769441"/>
          </a:xfrm>
          <a:prstGeom prst="rect">
            <a:avLst/>
          </a:prstGeom>
          <a:noFill/>
        </p:spPr>
        <p:txBody>
          <a:bodyPr wrap="square" rtlCol="0">
            <a:spAutoFit/>
          </a:bodyPr>
          <a:lstStyle/>
          <a:p>
            <a:pPr algn="ctr"/>
            <a:r>
              <a:rPr lang="en-US" sz="2200" dirty="0">
                <a:solidFill>
                  <a:schemeClr val="tx2"/>
                </a:solidFill>
              </a:rPr>
              <a:t>Insert your main </a:t>
            </a:r>
            <a:r>
              <a:rPr lang="en-US" sz="2200" b="1" dirty="0">
                <a:solidFill>
                  <a:schemeClr val="tx2"/>
                </a:solidFill>
              </a:rPr>
              <a:t>weakness</a:t>
            </a:r>
          </a:p>
        </p:txBody>
      </p:sp>
      <p:sp>
        <p:nvSpPr>
          <p:cNvPr id="3" name="Rectangle 2"/>
          <p:cNvSpPr/>
          <p:nvPr/>
        </p:nvSpPr>
        <p:spPr bwMode="auto">
          <a:xfrm>
            <a:off x="0" y="0"/>
            <a:ext cx="133350" cy="6858000"/>
          </a:xfrm>
          <a:prstGeom prst="rect">
            <a:avLst/>
          </a:prstGeom>
          <a:solidFill>
            <a:srgbClr val="FFFFFF">
              <a:lumMod val="95000"/>
            </a:srgbClr>
          </a:solidFill>
          <a:ln>
            <a:noFill/>
          </a:ln>
        </p:spPr>
        <p:txBody>
          <a:bodyPr wrap="square" lIns="22857" tIns="11429" rIns="22857" bIns="11429" rtlCol="0" anchor="ctr">
            <a:noAutofit/>
          </a:bodyPr>
          <a:lstStyle/>
          <a:p>
            <a:pPr marL="45638" indent="-45638" algn="just" defTabSz="155963" fontAlgn="base">
              <a:lnSpc>
                <a:spcPts val="275"/>
              </a:lnSpc>
              <a:spcBef>
                <a:spcPct val="0"/>
              </a:spcBef>
              <a:spcAft>
                <a:spcPct val="0"/>
              </a:spcAft>
              <a:buClr>
                <a:srgbClr val="000000"/>
              </a:buClr>
              <a:buFont typeface="Wingdings 3" pitchFamily="18" charset="2"/>
              <a:buChar char="}"/>
            </a:pPr>
            <a:endParaRPr lang="en-US" sz="300" dirty="0">
              <a:solidFill>
                <a:srgbClr val="0C2870"/>
              </a:solidFill>
              <a:latin typeface="Arial" charset="0"/>
              <a:cs typeface="Times New Roman" pitchFamily="18" charset="0"/>
            </a:endParaRPr>
          </a:p>
        </p:txBody>
      </p:sp>
      <p:sp>
        <p:nvSpPr>
          <p:cNvPr id="36" name="Rectangle 35"/>
          <p:cNvSpPr/>
          <p:nvPr/>
        </p:nvSpPr>
        <p:spPr bwMode="auto">
          <a:xfrm>
            <a:off x="9010529" y="0"/>
            <a:ext cx="133350" cy="6858000"/>
          </a:xfrm>
          <a:prstGeom prst="rect">
            <a:avLst/>
          </a:prstGeom>
          <a:solidFill>
            <a:srgbClr val="FFFFFF">
              <a:lumMod val="95000"/>
            </a:srgbClr>
          </a:solidFill>
          <a:ln>
            <a:noFill/>
          </a:ln>
        </p:spPr>
        <p:txBody>
          <a:bodyPr wrap="square" lIns="22857" tIns="11429" rIns="22857" bIns="11429" rtlCol="0" anchor="ctr">
            <a:noAutofit/>
          </a:bodyPr>
          <a:lstStyle/>
          <a:p>
            <a:pPr marL="45638" indent="-45638" algn="just" defTabSz="155963" fontAlgn="base">
              <a:lnSpc>
                <a:spcPts val="275"/>
              </a:lnSpc>
              <a:spcBef>
                <a:spcPct val="0"/>
              </a:spcBef>
              <a:spcAft>
                <a:spcPct val="0"/>
              </a:spcAft>
              <a:buClr>
                <a:srgbClr val="000000"/>
              </a:buClr>
              <a:buFont typeface="Wingdings 3" pitchFamily="18" charset="2"/>
              <a:buChar char="}"/>
            </a:pPr>
            <a:endParaRPr lang="en-US" sz="300" dirty="0">
              <a:solidFill>
                <a:srgbClr val="0C2870"/>
              </a:solidFill>
              <a:latin typeface="Arial" charset="0"/>
              <a:cs typeface="Times New Roman" pitchFamily="18" charset="0"/>
            </a:endParaRPr>
          </a:p>
        </p:txBody>
      </p:sp>
      <p:sp>
        <p:nvSpPr>
          <p:cNvPr id="37" name="Rectangle 36"/>
          <p:cNvSpPr/>
          <p:nvPr/>
        </p:nvSpPr>
        <p:spPr bwMode="auto">
          <a:xfrm rot="16200000">
            <a:off x="4512945" y="-4379595"/>
            <a:ext cx="133350" cy="8892540"/>
          </a:xfrm>
          <a:prstGeom prst="rect">
            <a:avLst/>
          </a:prstGeom>
          <a:solidFill>
            <a:srgbClr val="FFFFFF">
              <a:lumMod val="95000"/>
            </a:srgbClr>
          </a:solidFill>
          <a:ln>
            <a:noFill/>
          </a:ln>
        </p:spPr>
        <p:txBody>
          <a:bodyPr wrap="square" lIns="22857" tIns="11429" rIns="22857" bIns="11429" rtlCol="0" anchor="ctr">
            <a:noAutofit/>
          </a:bodyPr>
          <a:lstStyle/>
          <a:p>
            <a:pPr marL="45638" indent="-45638" algn="just" defTabSz="155963" fontAlgn="base">
              <a:lnSpc>
                <a:spcPts val="275"/>
              </a:lnSpc>
              <a:spcBef>
                <a:spcPct val="0"/>
              </a:spcBef>
              <a:spcAft>
                <a:spcPct val="0"/>
              </a:spcAft>
              <a:buClr>
                <a:srgbClr val="000000"/>
              </a:buClr>
              <a:buFont typeface="Wingdings 3" pitchFamily="18" charset="2"/>
              <a:buChar char="}"/>
            </a:pPr>
            <a:endParaRPr lang="en-US" sz="300" dirty="0">
              <a:solidFill>
                <a:srgbClr val="0C2870"/>
              </a:solidFill>
              <a:latin typeface="Arial" charset="0"/>
              <a:cs typeface="Times New Roman" pitchFamily="18" charset="0"/>
            </a:endParaRPr>
          </a:p>
        </p:txBody>
      </p:sp>
      <p:sp>
        <p:nvSpPr>
          <p:cNvPr id="38" name="Rectangle 37"/>
          <p:cNvSpPr/>
          <p:nvPr/>
        </p:nvSpPr>
        <p:spPr bwMode="auto">
          <a:xfrm rot="16200000">
            <a:off x="4512945" y="2335534"/>
            <a:ext cx="133350" cy="8892540"/>
          </a:xfrm>
          <a:prstGeom prst="rect">
            <a:avLst/>
          </a:prstGeom>
          <a:solidFill>
            <a:srgbClr val="FFFFFF">
              <a:lumMod val="95000"/>
            </a:srgbClr>
          </a:solidFill>
          <a:ln>
            <a:noFill/>
          </a:ln>
        </p:spPr>
        <p:txBody>
          <a:bodyPr wrap="square" lIns="22857" tIns="11429" rIns="22857" bIns="11429" rtlCol="0" anchor="ctr">
            <a:noAutofit/>
          </a:bodyPr>
          <a:lstStyle/>
          <a:p>
            <a:pPr marL="45638" indent="-45638" algn="just" defTabSz="155963" fontAlgn="base">
              <a:lnSpc>
                <a:spcPts val="275"/>
              </a:lnSpc>
              <a:spcBef>
                <a:spcPct val="0"/>
              </a:spcBef>
              <a:spcAft>
                <a:spcPct val="0"/>
              </a:spcAft>
              <a:buClr>
                <a:srgbClr val="000000"/>
              </a:buClr>
              <a:buFont typeface="Wingdings 3" pitchFamily="18" charset="2"/>
              <a:buChar char="}"/>
            </a:pPr>
            <a:endParaRPr lang="en-US" sz="300" dirty="0">
              <a:solidFill>
                <a:srgbClr val="0C2870"/>
              </a:solidFill>
              <a:latin typeface="Arial" charset="0"/>
              <a:cs typeface="Times New Roman" pitchFamily="18" charset="0"/>
            </a:endParaRPr>
          </a:p>
        </p:txBody>
      </p:sp>
    </p:spTree>
    <p:extLst>
      <p:ext uri="{BB962C8B-B14F-4D97-AF65-F5344CB8AC3E}">
        <p14:creationId xmlns:p14="http://schemas.microsoft.com/office/powerpoint/2010/main" val="43958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22670" cy="630202"/>
          </a:xfrm>
        </p:spPr>
        <p:txBody>
          <a:bodyPr/>
          <a:lstStyle/>
          <a:p>
            <a:pPr algn="ctr"/>
            <a:br>
              <a:rPr lang="en-US" dirty="0"/>
            </a:br>
            <a:r>
              <a:rPr lang="en-US" sz="2400" dirty="0">
                <a:solidFill>
                  <a:schemeClr val="tx2">
                    <a:lumMod val="60000"/>
                    <a:lumOff val="40000"/>
                  </a:schemeClr>
                </a:solidFill>
              </a:rPr>
              <a:t>Mission statement, Vision statement and Strategic goals </a:t>
            </a:r>
          </a:p>
        </p:txBody>
      </p:sp>
      <p:sp>
        <p:nvSpPr>
          <p:cNvPr id="10" name="Rectangle 9"/>
          <p:cNvSpPr/>
          <p:nvPr/>
        </p:nvSpPr>
        <p:spPr>
          <a:xfrm>
            <a:off x="3581400" y="3886200"/>
            <a:ext cx="1524000" cy="990600"/>
          </a:xfrm>
          <a:prstGeom prst="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strategic goal #2</a:t>
            </a:r>
          </a:p>
        </p:txBody>
      </p:sp>
      <p:sp>
        <p:nvSpPr>
          <p:cNvPr id="11" name="Rectangle 10"/>
          <p:cNvSpPr/>
          <p:nvPr/>
        </p:nvSpPr>
        <p:spPr>
          <a:xfrm>
            <a:off x="5410200" y="3886200"/>
            <a:ext cx="1524000" cy="990600"/>
          </a:xfrm>
          <a:prstGeom prst="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strategic goal #3</a:t>
            </a:r>
          </a:p>
        </p:txBody>
      </p:sp>
      <p:sp>
        <p:nvSpPr>
          <p:cNvPr id="8" name="Rectangle 7"/>
          <p:cNvSpPr/>
          <p:nvPr/>
        </p:nvSpPr>
        <p:spPr>
          <a:xfrm>
            <a:off x="1448195" y="1365068"/>
            <a:ext cx="7337293" cy="762000"/>
          </a:xfrm>
          <a:prstGeom prst="rect">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40000"/>
                    <a:lumOff val="60000"/>
                  </a:schemeClr>
                </a:solidFill>
              </a:rPr>
              <a:t>Franco-Haitian Ministries Mission statement</a:t>
            </a:r>
          </a:p>
        </p:txBody>
      </p:sp>
      <p:sp>
        <p:nvSpPr>
          <p:cNvPr id="12" name="Rectangle 11"/>
          <p:cNvSpPr/>
          <p:nvPr/>
        </p:nvSpPr>
        <p:spPr>
          <a:xfrm>
            <a:off x="1448195" y="2363288"/>
            <a:ext cx="7337293" cy="76200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2D050"/>
                </a:solidFill>
              </a:rPr>
              <a:t>Franco-Haitian Ministries Vision statement</a:t>
            </a:r>
          </a:p>
        </p:txBody>
      </p:sp>
      <p:sp>
        <p:nvSpPr>
          <p:cNvPr id="15" name="Right Arrow 14"/>
          <p:cNvSpPr/>
          <p:nvPr/>
        </p:nvSpPr>
        <p:spPr bwMode="auto">
          <a:xfrm rot="16200000">
            <a:off x="4095353" y="3219847"/>
            <a:ext cx="495301" cy="608807"/>
          </a:xfrm>
          <a:prstGeom prst="rightArrow">
            <a:avLst/>
          </a:prstGeom>
          <a:solidFill>
            <a:srgbClr val="FFC000"/>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AU" sz="1200" kern="1200" dirty="0">
              <a:solidFill>
                <a:srgbClr val="0C2870"/>
              </a:solidFill>
              <a:latin typeface="Arial" charset="0"/>
              <a:ea typeface="+mn-ea"/>
              <a:cs typeface="Times New Roman" pitchFamily="18" charset="0"/>
            </a:endParaRPr>
          </a:p>
        </p:txBody>
      </p:sp>
      <p:sp>
        <p:nvSpPr>
          <p:cNvPr id="16" name="Right Arrow 15"/>
          <p:cNvSpPr/>
          <p:nvPr/>
        </p:nvSpPr>
        <p:spPr bwMode="auto">
          <a:xfrm rot="16200000">
            <a:off x="5695553" y="3219847"/>
            <a:ext cx="495301" cy="608807"/>
          </a:xfrm>
          <a:prstGeom prst="rightArrow">
            <a:avLst/>
          </a:prstGeom>
          <a:solidFill>
            <a:srgbClr val="FFC000"/>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AU" sz="1200" kern="1200" dirty="0">
              <a:solidFill>
                <a:srgbClr val="0C2870"/>
              </a:solidFill>
              <a:latin typeface="Arial" charset="0"/>
              <a:ea typeface="+mn-ea"/>
              <a:cs typeface="Times New Roman" pitchFamily="18" charset="0"/>
            </a:endParaRPr>
          </a:p>
        </p:txBody>
      </p:sp>
      <p:sp>
        <p:nvSpPr>
          <p:cNvPr id="13" name="Rectangle 12"/>
          <p:cNvSpPr/>
          <p:nvPr/>
        </p:nvSpPr>
        <p:spPr>
          <a:xfrm>
            <a:off x="362819" y="1365068"/>
            <a:ext cx="1008781" cy="762000"/>
          </a:xfrm>
          <a:prstGeom prst="rect">
            <a:avLst/>
          </a:prstGeom>
          <a:solidFill>
            <a:schemeClr val="tx2">
              <a:lumMod val="60000"/>
              <a:lumOff val="40000"/>
              <a:alpha val="33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Why</a:t>
            </a:r>
          </a:p>
        </p:txBody>
      </p:sp>
      <p:sp>
        <p:nvSpPr>
          <p:cNvPr id="17" name="Rectangle 16"/>
          <p:cNvSpPr/>
          <p:nvPr/>
        </p:nvSpPr>
        <p:spPr>
          <a:xfrm>
            <a:off x="362819" y="2363288"/>
            <a:ext cx="1008781" cy="762000"/>
          </a:xfrm>
          <a:prstGeom prst="rect">
            <a:avLst/>
          </a:prstGeom>
          <a:solidFill>
            <a:srgbClr val="92D050">
              <a:alpha val="4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What</a:t>
            </a:r>
          </a:p>
        </p:txBody>
      </p:sp>
      <p:sp>
        <p:nvSpPr>
          <p:cNvPr id="18" name="Rectangle 17"/>
          <p:cNvSpPr/>
          <p:nvPr/>
        </p:nvSpPr>
        <p:spPr>
          <a:xfrm>
            <a:off x="381000" y="3276600"/>
            <a:ext cx="1008781" cy="1981200"/>
          </a:xfrm>
          <a:prstGeom prst="rect">
            <a:avLst/>
          </a:prstGeom>
          <a:solidFill>
            <a:srgbClr val="FFC0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How</a:t>
            </a:r>
          </a:p>
        </p:txBody>
      </p:sp>
      <p:sp>
        <p:nvSpPr>
          <p:cNvPr id="20" name="Rectangle 19"/>
          <p:cNvSpPr/>
          <p:nvPr/>
        </p:nvSpPr>
        <p:spPr>
          <a:xfrm>
            <a:off x="7239000" y="3886200"/>
            <a:ext cx="1524000" cy="990600"/>
          </a:xfrm>
          <a:prstGeom prst="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strategic goal #4</a:t>
            </a:r>
          </a:p>
        </p:txBody>
      </p:sp>
      <p:sp>
        <p:nvSpPr>
          <p:cNvPr id="21" name="Right Arrow 20"/>
          <p:cNvSpPr/>
          <p:nvPr/>
        </p:nvSpPr>
        <p:spPr bwMode="auto">
          <a:xfrm rot="16200000">
            <a:off x="7752953" y="3219847"/>
            <a:ext cx="495301" cy="608807"/>
          </a:xfrm>
          <a:prstGeom prst="rightArrow">
            <a:avLst/>
          </a:prstGeom>
          <a:solidFill>
            <a:srgbClr val="FFC000"/>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AU" sz="1200" kern="1200" dirty="0">
              <a:solidFill>
                <a:srgbClr val="0C2870"/>
              </a:solidFill>
              <a:latin typeface="Arial" charset="0"/>
              <a:ea typeface="+mn-ea"/>
              <a:cs typeface="Times New Roman" pitchFamily="18" charset="0"/>
            </a:endParaRPr>
          </a:p>
        </p:txBody>
      </p:sp>
      <p:sp>
        <p:nvSpPr>
          <p:cNvPr id="22" name="Rectangle 21"/>
          <p:cNvSpPr/>
          <p:nvPr/>
        </p:nvSpPr>
        <p:spPr>
          <a:xfrm>
            <a:off x="1752600" y="3886200"/>
            <a:ext cx="1524000" cy="990600"/>
          </a:xfrm>
          <a:prstGeom prst="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C000"/>
                </a:solidFill>
              </a:rPr>
              <a:t> </a:t>
            </a:r>
            <a:r>
              <a:rPr lang="en-US" sz="2400" b="1" dirty="0">
                <a:solidFill>
                  <a:srgbClr val="FFC000"/>
                </a:solidFill>
              </a:rPr>
              <a:t>strategic goal #1</a:t>
            </a:r>
          </a:p>
        </p:txBody>
      </p:sp>
      <p:sp>
        <p:nvSpPr>
          <p:cNvPr id="23" name="Rectangle 22"/>
          <p:cNvSpPr/>
          <p:nvPr/>
        </p:nvSpPr>
        <p:spPr>
          <a:xfrm>
            <a:off x="6705600" y="5486400"/>
            <a:ext cx="1524000" cy="990600"/>
          </a:xfrm>
          <a:prstGeom prst="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strategic goal #7</a:t>
            </a:r>
          </a:p>
        </p:txBody>
      </p:sp>
      <p:sp>
        <p:nvSpPr>
          <p:cNvPr id="24" name="Rectangle 23"/>
          <p:cNvSpPr/>
          <p:nvPr/>
        </p:nvSpPr>
        <p:spPr>
          <a:xfrm>
            <a:off x="2362200" y="5486400"/>
            <a:ext cx="1524000" cy="990600"/>
          </a:xfrm>
          <a:prstGeom prst="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strategic goal #5</a:t>
            </a:r>
          </a:p>
        </p:txBody>
      </p:sp>
      <p:sp>
        <p:nvSpPr>
          <p:cNvPr id="25" name="Rectangle 24"/>
          <p:cNvSpPr/>
          <p:nvPr/>
        </p:nvSpPr>
        <p:spPr>
          <a:xfrm>
            <a:off x="4495800" y="5486400"/>
            <a:ext cx="1524000" cy="990600"/>
          </a:xfrm>
          <a:prstGeom prst="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strategic goal #6</a:t>
            </a:r>
          </a:p>
        </p:txBody>
      </p:sp>
      <p:sp>
        <p:nvSpPr>
          <p:cNvPr id="26" name="Right Arrow 25"/>
          <p:cNvSpPr/>
          <p:nvPr/>
        </p:nvSpPr>
        <p:spPr bwMode="auto">
          <a:xfrm rot="16200000">
            <a:off x="2190353" y="3219847"/>
            <a:ext cx="495301" cy="608807"/>
          </a:xfrm>
          <a:prstGeom prst="rightArrow">
            <a:avLst/>
          </a:prstGeom>
          <a:solidFill>
            <a:srgbClr val="FFC000"/>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AU" sz="1200" kern="1200" dirty="0">
              <a:solidFill>
                <a:srgbClr val="0C2870"/>
              </a:solidFill>
              <a:latin typeface="Arial" charset="0"/>
              <a:ea typeface="+mn-ea"/>
              <a:cs typeface="Times New Roman" pitchFamily="18" charset="0"/>
            </a:endParaRPr>
          </a:p>
        </p:txBody>
      </p:sp>
      <p:sp>
        <p:nvSpPr>
          <p:cNvPr id="29" name="Right Arrow 28"/>
          <p:cNvSpPr/>
          <p:nvPr/>
        </p:nvSpPr>
        <p:spPr bwMode="auto">
          <a:xfrm rot="16200000">
            <a:off x="2876153" y="4896247"/>
            <a:ext cx="495301" cy="608807"/>
          </a:xfrm>
          <a:prstGeom prst="rightArrow">
            <a:avLst/>
          </a:prstGeom>
          <a:solidFill>
            <a:srgbClr val="FFC000"/>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AU" sz="1200" kern="1200" dirty="0">
              <a:solidFill>
                <a:srgbClr val="0C2870"/>
              </a:solidFill>
              <a:latin typeface="Arial" charset="0"/>
              <a:ea typeface="+mn-ea"/>
              <a:cs typeface="Times New Roman" pitchFamily="18" charset="0"/>
            </a:endParaRPr>
          </a:p>
        </p:txBody>
      </p:sp>
      <p:sp>
        <p:nvSpPr>
          <p:cNvPr id="30" name="Right Arrow 29"/>
          <p:cNvSpPr/>
          <p:nvPr/>
        </p:nvSpPr>
        <p:spPr bwMode="auto">
          <a:xfrm rot="16200000">
            <a:off x="5009753" y="4896247"/>
            <a:ext cx="495301" cy="608807"/>
          </a:xfrm>
          <a:prstGeom prst="rightArrow">
            <a:avLst/>
          </a:prstGeom>
          <a:solidFill>
            <a:srgbClr val="FFC000"/>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AU" sz="1200" kern="1200" dirty="0">
              <a:solidFill>
                <a:srgbClr val="0C2870"/>
              </a:solidFill>
              <a:latin typeface="Arial" charset="0"/>
              <a:ea typeface="+mn-ea"/>
              <a:cs typeface="Times New Roman" pitchFamily="18" charset="0"/>
            </a:endParaRPr>
          </a:p>
        </p:txBody>
      </p:sp>
      <p:sp>
        <p:nvSpPr>
          <p:cNvPr id="32" name="Right Arrow 31"/>
          <p:cNvSpPr/>
          <p:nvPr/>
        </p:nvSpPr>
        <p:spPr bwMode="auto">
          <a:xfrm rot="16200000">
            <a:off x="7219553" y="4896247"/>
            <a:ext cx="495301" cy="608807"/>
          </a:xfrm>
          <a:prstGeom prst="rightArrow">
            <a:avLst/>
          </a:prstGeom>
          <a:solidFill>
            <a:srgbClr val="FFC000"/>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AU" sz="1200" kern="1200" dirty="0">
              <a:solidFill>
                <a:srgbClr val="0C2870"/>
              </a:solidFill>
              <a:latin typeface="Arial" charset="0"/>
              <a:ea typeface="+mn-ea"/>
              <a:cs typeface="Times New Roman" pitchFamily="18" charset="0"/>
            </a:endParaRPr>
          </a:p>
        </p:txBody>
      </p:sp>
    </p:spTree>
    <p:extLst>
      <p:ext uri="{BB962C8B-B14F-4D97-AF65-F5344CB8AC3E}">
        <p14:creationId xmlns:p14="http://schemas.microsoft.com/office/powerpoint/2010/main" val="124209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3736208" y="2619930"/>
            <a:ext cx="1764792" cy="1764792"/>
          </a:xfrm>
          <a:prstGeom prst="ellipse">
            <a:avLst/>
          </a:prstGeom>
          <a:gradFill>
            <a:gsLst>
              <a:gs pos="35000">
                <a:schemeClr val="tx2"/>
              </a:gs>
              <a:gs pos="100000">
                <a:schemeClr val="tx2">
                  <a:lumMod val="60000"/>
                  <a:lumOff val="40000"/>
                </a:schemeClr>
              </a:gs>
            </a:gsLst>
            <a:lin ang="5400000" scaled="1"/>
          </a:gradFill>
          <a:ln w="12700" cap="flat" cmpd="sng" algn="ctr">
            <a:solidFill>
              <a:srgbClr val="002060"/>
            </a:solidFill>
            <a:prstDash val="solid"/>
          </a:ln>
          <a:effectLst/>
          <a:scene3d>
            <a:camera prst="orthographicFront"/>
            <a:lightRig rig="threePt" dir="t"/>
          </a:scene3d>
          <a:sp3d>
            <a:bevelT w="762000" h="762000"/>
            <a:bevelB w="762000" h="762000"/>
          </a:sp3d>
        </p:spPr>
        <p:txBody>
          <a:bodyPr rtlCol="0" anchor="ctr"/>
          <a:lstStyle/>
          <a:p>
            <a:pPr algn="ctr">
              <a:defRPr/>
            </a:pPr>
            <a:endParaRPr lang="en-US" kern="0">
              <a:solidFill>
                <a:sysClr val="window" lastClr="FFFFFF"/>
              </a:solidFill>
              <a:latin typeface="Calibri"/>
            </a:endParaRPr>
          </a:p>
        </p:txBody>
      </p:sp>
      <p:grpSp>
        <p:nvGrpSpPr>
          <p:cNvPr id="28" name="Group 27"/>
          <p:cNvGrpSpPr/>
          <p:nvPr/>
        </p:nvGrpSpPr>
        <p:grpSpPr>
          <a:xfrm>
            <a:off x="2850697" y="2062819"/>
            <a:ext cx="3290208" cy="2978318"/>
            <a:chOff x="2656546" y="2008795"/>
            <a:chExt cx="3830909" cy="3467764"/>
          </a:xfrm>
        </p:grpSpPr>
        <p:sp>
          <p:nvSpPr>
            <p:cNvPr id="29" name="Donut 13"/>
            <p:cNvSpPr/>
            <p:nvPr/>
          </p:nvSpPr>
          <p:spPr>
            <a:xfrm rot="267487">
              <a:off x="4622038" y="2008795"/>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a:gsLst>
                <a:gs pos="0">
                  <a:schemeClr val="bg1">
                    <a:lumMod val="85000"/>
                  </a:schemeClr>
                </a:gs>
                <a:gs pos="100000">
                  <a:schemeClr val="bg1">
                    <a:lumMod val="65000"/>
                  </a:schemeClr>
                </a:gs>
              </a:gsLst>
              <a:lin ang="5400000" scaled="1"/>
            </a:grad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kern="0">
                <a:solidFill>
                  <a:sysClr val="windowText" lastClr="000000"/>
                </a:solidFill>
                <a:latin typeface="Calibri"/>
              </a:endParaRPr>
            </a:p>
          </p:txBody>
        </p:sp>
        <p:sp>
          <p:nvSpPr>
            <p:cNvPr id="30" name="Donut 13"/>
            <p:cNvSpPr/>
            <p:nvPr/>
          </p:nvSpPr>
          <p:spPr>
            <a:xfrm rot="10680000">
              <a:off x="2993653" y="3373320"/>
              <a:ext cx="1903797" cy="2103239"/>
            </a:xfrm>
            <a:custGeom>
              <a:avLst/>
              <a:gdLst/>
              <a:ahLst/>
              <a:cxnLst/>
              <a:rect l="l" t="t" r="r" b="b"/>
              <a:pathLst>
                <a:path w="1903797" h="2103239">
                  <a:moveTo>
                    <a:pt x="1651489" y="1817409"/>
                  </a:moveTo>
                  <a:lnTo>
                    <a:pt x="1408194" y="1573498"/>
                  </a:lnTo>
                  <a:cubicBezTo>
                    <a:pt x="1322635" y="960503"/>
                    <a:pt x="795860" y="489291"/>
                    <a:pt x="159028" y="489291"/>
                  </a:cubicBezTo>
                  <a:cubicBezTo>
                    <a:pt x="108852" y="489291"/>
                    <a:pt x="59358" y="492216"/>
                    <a:pt x="10805" y="498722"/>
                  </a:cubicBezTo>
                  <a:lnTo>
                    <a:pt x="237769" y="259080"/>
                  </a:lnTo>
                  <a:lnTo>
                    <a:pt x="0" y="8030"/>
                  </a:lnTo>
                  <a:lnTo>
                    <a:pt x="159028" y="0"/>
                  </a:lnTo>
                  <a:cubicBezTo>
                    <a:pt x="1074672" y="0"/>
                    <a:pt x="1826314" y="702176"/>
                    <a:pt x="1903797" y="1597521"/>
                  </a:cubicBezTo>
                  <a:close/>
                  <a:moveTo>
                    <a:pt x="1374645" y="2103239"/>
                  </a:moveTo>
                  <a:lnTo>
                    <a:pt x="1371400" y="2092516"/>
                  </a:lnTo>
                  <a:lnTo>
                    <a:pt x="1375661" y="2074150"/>
                  </a:lnTo>
                  <a:close/>
                </a:path>
              </a:pathLst>
            </a:custGeom>
            <a:gradFill>
              <a:gsLst>
                <a:gs pos="0">
                  <a:schemeClr val="tx2">
                    <a:lumMod val="60000"/>
                    <a:lumOff val="40000"/>
                  </a:schemeClr>
                </a:gs>
                <a:gs pos="100000">
                  <a:schemeClr val="tx2"/>
                </a:gs>
              </a:gsLst>
              <a:lin ang="5400000" scaled="1"/>
            </a:gradFill>
            <a:ln/>
            <a:effectLst>
              <a:outerShdw blurRad="63500" sx="102000" sy="102000" algn="c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kern="0">
                <a:solidFill>
                  <a:sysClr val="windowText" lastClr="000000"/>
                </a:solidFill>
                <a:latin typeface="Calibri"/>
              </a:endParaRPr>
            </a:p>
          </p:txBody>
        </p:sp>
        <p:sp>
          <p:nvSpPr>
            <p:cNvPr id="38" name="Donut 13"/>
            <p:cNvSpPr/>
            <p:nvPr/>
          </p:nvSpPr>
          <p:spPr>
            <a:xfrm rot="14667487">
              <a:off x="3180234" y="1733771"/>
              <a:ext cx="1260828" cy="2308204"/>
            </a:xfrm>
            <a:custGeom>
              <a:avLst/>
              <a:gdLst/>
              <a:ahLst/>
              <a:cxnLst/>
              <a:rect l="l" t="t" r="r" b="b"/>
              <a:pathLst>
                <a:path w="1260828" h="2308204">
                  <a:moveTo>
                    <a:pt x="1146334" y="2234615"/>
                  </a:moveTo>
                  <a:lnTo>
                    <a:pt x="838482" y="2308204"/>
                  </a:lnTo>
                  <a:lnTo>
                    <a:pt x="728791" y="1939226"/>
                  </a:lnTo>
                  <a:cubicBezTo>
                    <a:pt x="757047" y="1836418"/>
                    <a:pt x="771537" y="1728126"/>
                    <a:pt x="771537" y="1616449"/>
                  </a:cubicBezTo>
                  <a:cubicBezTo>
                    <a:pt x="771537" y="1093183"/>
                    <a:pt x="453402" y="644221"/>
                    <a:pt x="0" y="452434"/>
                  </a:cubicBezTo>
                  <a:lnTo>
                    <a:pt x="292806" y="337768"/>
                  </a:lnTo>
                  <a:lnTo>
                    <a:pt x="186110" y="0"/>
                  </a:lnTo>
                  <a:cubicBezTo>
                    <a:pt x="817477" y="264850"/>
                    <a:pt x="1260828" y="888875"/>
                    <a:pt x="1260828" y="1616449"/>
                  </a:cubicBezTo>
                  <a:cubicBezTo>
                    <a:pt x="1260828" y="1834342"/>
                    <a:pt x="1221065" y="2042949"/>
                    <a:pt x="1146334" y="2234615"/>
                  </a:cubicBezTo>
                  <a:close/>
                </a:path>
              </a:pathLst>
            </a:custGeom>
            <a:gradFill flip="none" rotWithShape="1">
              <a:gsLst>
                <a:gs pos="0">
                  <a:schemeClr val="bg1">
                    <a:lumMod val="95000"/>
                  </a:schemeClr>
                </a:gs>
                <a:gs pos="100000">
                  <a:schemeClr val="bg1">
                    <a:lumMod val="85000"/>
                  </a:schemeClr>
                </a:gs>
              </a:gsLst>
              <a:lin ang="5400000" scaled="1"/>
              <a:tileRect/>
            </a:gradFill>
            <a:ln/>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kern="0">
                <a:solidFill>
                  <a:sysClr val="windowText" lastClr="000000"/>
                </a:solidFill>
                <a:latin typeface="Calibri"/>
              </a:endParaRPr>
            </a:p>
          </p:txBody>
        </p:sp>
        <p:sp>
          <p:nvSpPr>
            <p:cNvPr id="40" name="Donut 13"/>
            <p:cNvSpPr/>
            <p:nvPr/>
          </p:nvSpPr>
          <p:spPr>
            <a:xfrm rot="5460000">
              <a:off x="4700905" y="3692056"/>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a:gsLst>
                <a:gs pos="0">
                  <a:schemeClr val="tx2">
                    <a:lumMod val="20000"/>
                    <a:lumOff val="80000"/>
                  </a:schemeClr>
                </a:gs>
                <a:gs pos="100000">
                  <a:schemeClr val="tx2">
                    <a:lumMod val="60000"/>
                    <a:lumOff val="40000"/>
                  </a:schemeClr>
                </a:gs>
              </a:gsLst>
              <a:lin ang="5400000" scaled="1"/>
            </a:gra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a:solidFill>
                  <a:prstClr val="white"/>
                </a:solidFill>
                <a:effectLst>
                  <a:outerShdw blurRad="101600" dist="38100" dir="2700000" algn="tl" rotWithShape="0">
                    <a:prstClr val="black">
                      <a:alpha val="50000"/>
                    </a:prstClr>
                  </a:outerShdw>
                </a:effectLst>
                <a:latin typeface="Kozuka Gothic Pr6N B" pitchFamily="34" charset="-128"/>
                <a:ea typeface="Kozuka Gothic Pr6N B" pitchFamily="34" charset="-128"/>
              </a:endParaRPr>
            </a:p>
          </p:txBody>
        </p:sp>
      </p:grpSp>
      <p:sp>
        <p:nvSpPr>
          <p:cNvPr id="41" name="TextBox 40"/>
          <p:cNvSpPr txBox="1"/>
          <p:nvPr/>
        </p:nvSpPr>
        <p:spPr>
          <a:xfrm>
            <a:off x="3875997" y="3189972"/>
            <a:ext cx="1547153" cy="707886"/>
          </a:xfrm>
          <a:prstGeom prst="rect">
            <a:avLst/>
          </a:prstGeom>
          <a:noFill/>
        </p:spPr>
        <p:txBody>
          <a:bodyPr wrap="square" rtlCol="0" anchor="ctr">
            <a:spAutoFit/>
          </a:bodyPr>
          <a:lstStyle/>
          <a:p>
            <a:pPr algn="ctr"/>
            <a:r>
              <a:rPr lang="en-US" sz="2000" b="1" kern="0" dirty="0">
                <a:solidFill>
                  <a:sysClr val="window" lastClr="FFFFFF"/>
                </a:solidFill>
                <a:effectLst>
                  <a:outerShdw blurRad="63500" sx="102000" sy="102000" algn="ctr" rotWithShape="0">
                    <a:prstClr val="black">
                      <a:alpha val="40000"/>
                    </a:prstClr>
                  </a:outerShdw>
                </a:effectLst>
              </a:rPr>
              <a:t>Mission &amp;</a:t>
            </a:r>
          </a:p>
          <a:p>
            <a:pPr algn="ctr"/>
            <a:r>
              <a:rPr lang="en-US" sz="2000" b="1" kern="0" dirty="0">
                <a:solidFill>
                  <a:sysClr val="window" lastClr="FFFFFF"/>
                </a:solidFill>
                <a:effectLst>
                  <a:outerShdw blurRad="63500" sx="102000" sy="102000" algn="ctr" rotWithShape="0">
                    <a:prstClr val="black">
                      <a:alpha val="40000"/>
                    </a:prstClr>
                  </a:outerShdw>
                </a:effectLst>
              </a:rPr>
              <a:t>Vision</a:t>
            </a:r>
          </a:p>
        </p:txBody>
      </p:sp>
      <p:cxnSp>
        <p:nvCxnSpPr>
          <p:cNvPr id="42" name="Elbow Connector 41"/>
          <p:cNvCxnSpPr/>
          <p:nvPr/>
        </p:nvCxnSpPr>
        <p:spPr>
          <a:xfrm flipV="1">
            <a:off x="228600" y="3048000"/>
            <a:ext cx="2937387" cy="535838"/>
          </a:xfrm>
          <a:prstGeom prst="bentConnector3">
            <a:avLst>
              <a:gd name="adj1" fmla="val 68577"/>
            </a:avLst>
          </a:prstGeom>
          <a:noFill/>
          <a:ln w="9525" cap="flat" cmpd="sng" algn="ctr">
            <a:solidFill>
              <a:schemeClr val="tx1"/>
            </a:solidFill>
            <a:prstDash val="solid"/>
          </a:ln>
          <a:effectLst/>
        </p:spPr>
      </p:cxnSp>
      <p:sp>
        <p:nvSpPr>
          <p:cNvPr id="43" name="TextBox 42"/>
          <p:cNvSpPr txBox="1"/>
          <p:nvPr/>
        </p:nvSpPr>
        <p:spPr>
          <a:xfrm>
            <a:off x="1066800" y="5029200"/>
            <a:ext cx="2419252" cy="400110"/>
          </a:xfrm>
          <a:prstGeom prst="rect">
            <a:avLst/>
          </a:prstGeom>
          <a:noFill/>
        </p:spPr>
        <p:txBody>
          <a:bodyPr wrap="none" rtlCol="0">
            <a:spAutoFit/>
          </a:bodyPr>
          <a:lstStyle/>
          <a:p>
            <a:r>
              <a:rPr lang="en-US" sz="2000" b="1" kern="0" dirty="0">
                <a:ln w="10541" cmpd="sng">
                  <a:solidFill>
                    <a:srgbClr val="7D7D7D">
                      <a:tint val="100000"/>
                      <a:shade val="100000"/>
                      <a:satMod val="110000"/>
                    </a:srgbClr>
                  </a:solidFill>
                  <a:prstDash val="solid"/>
                </a:ln>
                <a:solidFill>
                  <a:schemeClr val="accent2">
                    <a:lumMod val="50000"/>
                  </a:schemeClr>
                </a:solidFill>
              </a:rPr>
              <a:t>Training &amp; Growth</a:t>
            </a:r>
          </a:p>
        </p:txBody>
      </p:sp>
      <p:cxnSp>
        <p:nvCxnSpPr>
          <p:cNvPr id="45" name="Elbow Connector 44"/>
          <p:cNvCxnSpPr/>
          <p:nvPr/>
        </p:nvCxnSpPr>
        <p:spPr>
          <a:xfrm>
            <a:off x="5181600" y="2057400"/>
            <a:ext cx="2982653" cy="527500"/>
          </a:xfrm>
          <a:prstGeom prst="bentConnector3">
            <a:avLst>
              <a:gd name="adj1" fmla="val 32155"/>
            </a:avLst>
          </a:prstGeom>
          <a:noFill/>
          <a:ln w="9525" cap="flat" cmpd="sng" algn="ctr">
            <a:solidFill>
              <a:schemeClr val="tx1"/>
            </a:solidFill>
            <a:prstDash val="solid"/>
          </a:ln>
          <a:effectLst/>
        </p:spPr>
      </p:cxnSp>
      <p:sp>
        <p:nvSpPr>
          <p:cNvPr id="46" name="TextBox 45"/>
          <p:cNvSpPr txBox="1"/>
          <p:nvPr/>
        </p:nvSpPr>
        <p:spPr>
          <a:xfrm>
            <a:off x="6248400" y="1828800"/>
            <a:ext cx="1665841" cy="707886"/>
          </a:xfrm>
          <a:prstGeom prst="rect">
            <a:avLst/>
          </a:prstGeom>
          <a:noFill/>
        </p:spPr>
        <p:txBody>
          <a:bodyPr wrap="none" rtlCol="0">
            <a:spAutoFit/>
          </a:bodyPr>
          <a:lstStyle>
            <a:defPPr>
              <a:defRPr lang="en-US"/>
            </a:defPPr>
            <a:lvl1pPr>
              <a:defRPr sz="2000" b="1" ker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defRPr>
            </a:lvl1pPr>
          </a:lstStyle>
          <a:p>
            <a:r>
              <a:rPr lang="en-US" dirty="0">
                <a:solidFill>
                  <a:srgbClr val="C00000"/>
                </a:solidFill>
              </a:rPr>
              <a:t>Community </a:t>
            </a:r>
          </a:p>
          <a:p>
            <a:r>
              <a:rPr lang="en-US" dirty="0">
                <a:solidFill>
                  <a:srgbClr val="C00000"/>
                </a:solidFill>
              </a:rPr>
              <a:t>of Prayer</a:t>
            </a:r>
          </a:p>
        </p:txBody>
      </p:sp>
      <p:sp>
        <p:nvSpPr>
          <p:cNvPr id="47" name="TextBox 46"/>
          <p:cNvSpPr txBox="1"/>
          <p:nvPr/>
        </p:nvSpPr>
        <p:spPr>
          <a:xfrm>
            <a:off x="6462571" y="2606282"/>
            <a:ext cx="2300429" cy="830997"/>
          </a:xfrm>
          <a:prstGeom prst="rect">
            <a:avLst/>
          </a:prstGeom>
          <a:noFill/>
        </p:spPr>
        <p:txBody>
          <a:bodyPr wrap="square" rtlCol="0">
            <a:spAutoFit/>
          </a:bodyPr>
          <a:lstStyle/>
          <a:p>
            <a:pPr marL="236538" indent="-236538">
              <a:buFont typeface="Wingdings" pitchFamily="2" charset="2"/>
              <a:buChar char="v"/>
            </a:pPr>
            <a:r>
              <a:rPr lang="en-US" sz="1600" kern="0" dirty="0">
                <a:solidFill>
                  <a:prstClr val="white"/>
                </a:solidFill>
              </a:rPr>
              <a:t>Competitive awareness</a:t>
            </a:r>
          </a:p>
          <a:p>
            <a:pPr marL="236538" indent="-236538">
              <a:buFont typeface="Wingdings" pitchFamily="2" charset="2"/>
              <a:buChar char="v"/>
            </a:pPr>
            <a:r>
              <a:rPr lang="en-US" sz="1600" kern="0" dirty="0">
                <a:solidFill>
                  <a:prstClr val="white"/>
                </a:solidFill>
              </a:rPr>
              <a:t>Shared goals</a:t>
            </a:r>
          </a:p>
        </p:txBody>
      </p:sp>
      <p:cxnSp>
        <p:nvCxnSpPr>
          <p:cNvPr id="48" name="Elbow Connector 47"/>
          <p:cNvCxnSpPr/>
          <p:nvPr/>
        </p:nvCxnSpPr>
        <p:spPr>
          <a:xfrm flipV="1">
            <a:off x="1524000" y="5029200"/>
            <a:ext cx="2727227" cy="482660"/>
          </a:xfrm>
          <a:prstGeom prst="bentConnector3">
            <a:avLst>
              <a:gd name="adj1" fmla="val 73020"/>
            </a:avLst>
          </a:prstGeom>
          <a:noFill/>
          <a:ln w="9525" cap="flat" cmpd="sng" algn="ctr">
            <a:solidFill>
              <a:schemeClr val="tx1"/>
            </a:solidFill>
            <a:prstDash val="solid"/>
          </a:ln>
          <a:effectLst/>
        </p:spPr>
      </p:cxnSp>
      <p:cxnSp>
        <p:nvCxnSpPr>
          <p:cNvPr id="55" name="Elbow Connector 54"/>
          <p:cNvCxnSpPr/>
          <p:nvPr/>
        </p:nvCxnSpPr>
        <p:spPr>
          <a:xfrm>
            <a:off x="5029200" y="5029200"/>
            <a:ext cx="2562229" cy="515502"/>
          </a:xfrm>
          <a:prstGeom prst="bentConnector3">
            <a:avLst>
              <a:gd name="adj1" fmla="val 22835"/>
            </a:avLst>
          </a:prstGeom>
          <a:noFill/>
          <a:ln w="9525" cap="flat" cmpd="sng" algn="ctr">
            <a:solidFill>
              <a:schemeClr val="tx1"/>
            </a:solidFill>
            <a:prstDash val="solid"/>
          </a:ln>
          <a:effectLst/>
        </p:spPr>
      </p:cxnSp>
      <p:sp>
        <p:nvSpPr>
          <p:cNvPr id="56" name="TextBox 55"/>
          <p:cNvSpPr txBox="1"/>
          <p:nvPr/>
        </p:nvSpPr>
        <p:spPr>
          <a:xfrm>
            <a:off x="5562600" y="5105400"/>
            <a:ext cx="2648482" cy="400110"/>
          </a:xfrm>
          <a:prstGeom prst="rect">
            <a:avLst/>
          </a:prstGeom>
          <a:noFill/>
        </p:spPr>
        <p:txBody>
          <a:bodyPr wrap="none" rtlCol="0">
            <a:spAutoFit/>
          </a:bodyPr>
          <a:lstStyle>
            <a:defPPr>
              <a:defRPr lang="en-US"/>
            </a:defPPr>
            <a:lvl1pPr>
              <a:defRPr sz="2000" b="1" ker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defRPr>
            </a:lvl1pPr>
          </a:lstStyle>
          <a:p>
            <a:r>
              <a:rPr lang="en-US" dirty="0">
                <a:solidFill>
                  <a:srgbClr val="7030A0"/>
                </a:solidFill>
              </a:rPr>
              <a:t>Community Service</a:t>
            </a:r>
            <a:r>
              <a:rPr lang="en-US" dirty="0">
                <a:solidFill>
                  <a:schemeClr val="tx2">
                    <a:lumMod val="20000"/>
                    <a:lumOff val="80000"/>
                  </a:schemeClr>
                </a:solidFill>
              </a:rPr>
              <a:t> </a:t>
            </a:r>
          </a:p>
        </p:txBody>
      </p:sp>
      <p:sp>
        <p:nvSpPr>
          <p:cNvPr id="57" name="TextBox 56"/>
          <p:cNvSpPr txBox="1"/>
          <p:nvPr/>
        </p:nvSpPr>
        <p:spPr>
          <a:xfrm>
            <a:off x="6248400" y="5638800"/>
            <a:ext cx="2309931" cy="584775"/>
          </a:xfrm>
          <a:prstGeom prst="rect">
            <a:avLst/>
          </a:prstGeom>
          <a:noFill/>
        </p:spPr>
        <p:txBody>
          <a:bodyPr wrap="square" rtlCol="0">
            <a:spAutoFit/>
          </a:bodyPr>
          <a:lstStyle/>
          <a:p>
            <a:pPr marL="236538" indent="-236538">
              <a:buFont typeface="Wingdings" pitchFamily="2" charset="2"/>
              <a:buChar char="v"/>
            </a:pPr>
            <a:r>
              <a:rPr lang="en-US" sz="1600" kern="0" dirty="0">
                <a:solidFill>
                  <a:prstClr val="white"/>
                </a:solidFill>
              </a:rPr>
              <a:t>Vision &amp; Mission</a:t>
            </a:r>
          </a:p>
          <a:p>
            <a:pPr marL="236538" indent="-236538">
              <a:buFont typeface="Wingdings" pitchFamily="2" charset="2"/>
              <a:buChar char="v"/>
            </a:pPr>
            <a:r>
              <a:rPr lang="en-US" sz="1600" kern="0" dirty="0">
                <a:solidFill>
                  <a:prstClr val="white"/>
                </a:solidFill>
              </a:rPr>
              <a:t>Deliverables</a:t>
            </a:r>
          </a:p>
        </p:txBody>
      </p:sp>
      <p:grpSp>
        <p:nvGrpSpPr>
          <p:cNvPr id="58" name="Group 57"/>
          <p:cNvGrpSpPr/>
          <p:nvPr/>
        </p:nvGrpSpPr>
        <p:grpSpPr>
          <a:xfrm>
            <a:off x="2362200" y="5029200"/>
            <a:ext cx="3783289" cy="500871"/>
            <a:chOff x="2680364" y="4806907"/>
            <a:chExt cx="3783289" cy="500871"/>
          </a:xfrm>
        </p:grpSpPr>
        <p:sp>
          <p:nvSpPr>
            <p:cNvPr id="59" name="Ellipse 98"/>
            <p:cNvSpPr/>
            <p:nvPr>
              <p:custDataLst>
                <p:tags r:id="rId1"/>
              </p:custDataLst>
            </p:nvPr>
          </p:nvSpPr>
          <p:spPr bwMode="auto">
            <a:xfrm>
              <a:off x="2680364" y="4806907"/>
              <a:ext cx="3783289" cy="500871"/>
            </a:xfrm>
            <a:prstGeom prst="ellipse">
              <a:avLst/>
            </a:prstGeom>
            <a:gradFill flip="none" rotWithShape="1">
              <a:gsLst>
                <a:gs pos="100000">
                  <a:srgbClr val="FFFFFF">
                    <a:alpha val="0"/>
                  </a:srgbClr>
                </a:gs>
                <a:gs pos="0">
                  <a:srgbClr val="E6E6E6">
                    <a:lumMod val="10000"/>
                    <a:alpha val="19000"/>
                  </a:srgb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endParaRPr lang="en-US">
                <a:solidFill>
                  <a:srgbClr val="FFFFFF"/>
                </a:solidFill>
                <a:latin typeface="Calibri" pitchFamily="34" charset="0"/>
              </a:endParaRPr>
            </a:p>
          </p:txBody>
        </p:sp>
        <p:sp>
          <p:nvSpPr>
            <p:cNvPr id="60" name="Ellipse 98"/>
            <p:cNvSpPr/>
            <p:nvPr>
              <p:custDataLst>
                <p:tags r:id="rId2"/>
              </p:custDataLst>
            </p:nvPr>
          </p:nvSpPr>
          <p:spPr bwMode="auto">
            <a:xfrm>
              <a:off x="3718923" y="4934319"/>
              <a:ext cx="1706170" cy="261686"/>
            </a:xfrm>
            <a:prstGeom prst="ellipse">
              <a:avLst/>
            </a:prstGeom>
            <a:gradFill flip="none" rotWithShape="1">
              <a:gsLst>
                <a:gs pos="100000">
                  <a:srgbClr val="FFFFFF">
                    <a:alpha val="0"/>
                  </a:srgbClr>
                </a:gs>
                <a:gs pos="0">
                  <a:srgbClr val="E6E6E6">
                    <a:lumMod val="10000"/>
                    <a:alpha val="47000"/>
                  </a:srgb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endParaRPr lang="en-US">
                <a:solidFill>
                  <a:srgbClr val="FFFFFF"/>
                </a:solidFill>
                <a:latin typeface="Calibri" pitchFamily="34" charset="0"/>
              </a:endParaRPr>
            </a:p>
          </p:txBody>
        </p:sp>
      </p:grpSp>
      <p:sp>
        <p:nvSpPr>
          <p:cNvPr id="31" name="Title 1">
            <a:extLst>
              <a:ext uri="{FF2B5EF4-FFF2-40B4-BE49-F238E27FC236}">
                <a16:creationId xmlns:a16="http://schemas.microsoft.com/office/drawing/2014/main" id="{78AC98CE-C41D-4C3D-BEEF-49C335E4CF20}"/>
              </a:ext>
            </a:extLst>
          </p:cNvPr>
          <p:cNvSpPr>
            <a:spLocks noGrp="1"/>
          </p:cNvSpPr>
          <p:nvPr>
            <p:ph type="title"/>
          </p:nvPr>
        </p:nvSpPr>
        <p:spPr>
          <a:xfrm>
            <a:off x="362818" y="186208"/>
            <a:ext cx="8781181" cy="630202"/>
          </a:xfrm>
        </p:spPr>
        <p:txBody>
          <a:bodyPr/>
          <a:lstStyle/>
          <a:p>
            <a:pPr algn="ctr"/>
            <a:r>
              <a:rPr lang="en-US" sz="2400" dirty="0"/>
              <a:t>Goals including Mission statement &amp; Vision statement</a:t>
            </a:r>
            <a:br>
              <a:rPr lang="en-US" sz="2400" dirty="0"/>
            </a:br>
            <a:r>
              <a:rPr lang="en-US" sz="2400" dirty="0"/>
              <a:t>of the Franco-Haitian Ministries</a:t>
            </a:r>
            <a:endParaRPr lang="en-US" sz="2400" dirty="0">
              <a:solidFill>
                <a:schemeClr val="tx2">
                  <a:lumMod val="60000"/>
                  <a:lumOff val="40000"/>
                </a:schemeClr>
              </a:solidFill>
            </a:endParaRPr>
          </a:p>
        </p:txBody>
      </p:sp>
      <p:cxnSp>
        <p:nvCxnSpPr>
          <p:cNvPr id="32" name="Elbow Connector 31"/>
          <p:cNvCxnSpPr/>
          <p:nvPr/>
        </p:nvCxnSpPr>
        <p:spPr>
          <a:xfrm flipV="1">
            <a:off x="381000" y="4343400"/>
            <a:ext cx="2937387" cy="535838"/>
          </a:xfrm>
          <a:prstGeom prst="bentConnector3">
            <a:avLst>
              <a:gd name="adj1" fmla="val 68577"/>
            </a:avLst>
          </a:prstGeom>
          <a:noFill/>
          <a:ln w="9525" cap="flat" cmpd="sng" algn="ctr">
            <a:solidFill>
              <a:schemeClr val="tx1"/>
            </a:solidFill>
            <a:prstDash val="solid"/>
          </a:ln>
          <a:effectLst/>
        </p:spPr>
      </p:cxnSp>
      <p:cxnSp>
        <p:nvCxnSpPr>
          <p:cNvPr id="33" name="Elbow Connector 32"/>
          <p:cNvCxnSpPr/>
          <p:nvPr/>
        </p:nvCxnSpPr>
        <p:spPr>
          <a:xfrm flipV="1">
            <a:off x="1143000" y="2057400"/>
            <a:ext cx="2937387" cy="535838"/>
          </a:xfrm>
          <a:prstGeom prst="bentConnector3">
            <a:avLst>
              <a:gd name="adj1" fmla="val 68577"/>
            </a:avLst>
          </a:prstGeom>
          <a:noFill/>
          <a:ln w="9525" cap="flat" cmpd="sng" algn="ctr">
            <a:solidFill>
              <a:schemeClr val="tx1"/>
            </a:solidFill>
            <a:prstDash val="solid"/>
          </a:ln>
          <a:effectLst/>
        </p:spPr>
      </p:cxnSp>
      <p:cxnSp>
        <p:nvCxnSpPr>
          <p:cNvPr id="36" name="Elbow Connector 35"/>
          <p:cNvCxnSpPr/>
          <p:nvPr/>
        </p:nvCxnSpPr>
        <p:spPr>
          <a:xfrm>
            <a:off x="6096000" y="3886200"/>
            <a:ext cx="2982653" cy="527500"/>
          </a:xfrm>
          <a:prstGeom prst="bentConnector3">
            <a:avLst>
              <a:gd name="adj1" fmla="val 32155"/>
            </a:avLst>
          </a:prstGeom>
          <a:noFill/>
          <a:ln w="9525" cap="flat" cmpd="sng" algn="ctr">
            <a:solidFill>
              <a:schemeClr val="tx1"/>
            </a:solidFill>
            <a:prstDash val="solid"/>
          </a:ln>
          <a:effectLst/>
        </p:spPr>
      </p:cxnSp>
      <p:sp>
        <p:nvSpPr>
          <p:cNvPr id="34" name="TextBox 33"/>
          <p:cNvSpPr txBox="1"/>
          <p:nvPr/>
        </p:nvSpPr>
        <p:spPr>
          <a:xfrm>
            <a:off x="1295400" y="3200400"/>
            <a:ext cx="912429" cy="400110"/>
          </a:xfrm>
          <a:prstGeom prst="rect">
            <a:avLst/>
          </a:prstGeom>
          <a:noFill/>
        </p:spPr>
        <p:txBody>
          <a:bodyPr wrap="none" rtlCol="0">
            <a:spAutoFit/>
          </a:bodyPr>
          <a:lstStyle/>
          <a:p>
            <a:r>
              <a:rPr lang="en-US" sz="2000" b="1" kern="0" dirty="0">
                <a:ln w="10541" cmpd="sng">
                  <a:solidFill>
                    <a:srgbClr val="7D7D7D">
                      <a:tint val="100000"/>
                      <a:shade val="100000"/>
                      <a:satMod val="110000"/>
                    </a:srgbClr>
                  </a:solidFill>
                  <a:prstDash val="solid"/>
                </a:ln>
                <a:solidFill>
                  <a:srgbClr val="00B0F0"/>
                </a:solidFill>
              </a:rPr>
              <a:t>Youth</a:t>
            </a:r>
          </a:p>
        </p:txBody>
      </p:sp>
      <p:sp>
        <p:nvSpPr>
          <p:cNvPr id="35" name="TextBox 34"/>
          <p:cNvSpPr txBox="1"/>
          <p:nvPr/>
        </p:nvSpPr>
        <p:spPr>
          <a:xfrm>
            <a:off x="7010400" y="3962400"/>
            <a:ext cx="2165978" cy="400110"/>
          </a:xfrm>
          <a:prstGeom prst="rect">
            <a:avLst/>
          </a:prstGeom>
          <a:noFill/>
        </p:spPr>
        <p:txBody>
          <a:bodyPr wrap="none" rtlCol="0">
            <a:spAutoFit/>
          </a:bodyPr>
          <a:lstStyle/>
          <a:p>
            <a:r>
              <a:rPr lang="en-US" sz="2000" b="1" kern="0" dirty="0">
                <a:ln w="10541" cmpd="sng">
                  <a:solidFill>
                    <a:srgbClr val="7D7D7D">
                      <a:tint val="100000"/>
                      <a:shade val="100000"/>
                      <a:satMod val="110000"/>
                    </a:srgbClr>
                  </a:solidFill>
                  <a:prstDash val="solid"/>
                </a:ln>
                <a:solidFill>
                  <a:srgbClr val="00B050"/>
                </a:solidFill>
              </a:rPr>
              <a:t>Church Planting</a:t>
            </a:r>
          </a:p>
        </p:txBody>
      </p:sp>
      <p:sp>
        <p:nvSpPr>
          <p:cNvPr id="39" name="TextBox 38"/>
          <p:cNvSpPr txBox="1"/>
          <p:nvPr/>
        </p:nvSpPr>
        <p:spPr>
          <a:xfrm>
            <a:off x="457200" y="3886200"/>
            <a:ext cx="1905000" cy="1015663"/>
          </a:xfrm>
          <a:prstGeom prst="rect">
            <a:avLst/>
          </a:prstGeom>
          <a:noFill/>
        </p:spPr>
        <p:txBody>
          <a:bodyPr wrap="square" rtlCol="0">
            <a:spAutoFit/>
          </a:bodyPr>
          <a:lstStyle/>
          <a:p>
            <a:pPr algn="r"/>
            <a:r>
              <a:rPr lang="en-US" sz="2000" b="1" kern="0" dirty="0">
                <a:ln w="10541" cmpd="sng">
                  <a:solidFill>
                    <a:srgbClr val="7D7D7D">
                      <a:tint val="100000"/>
                      <a:shade val="100000"/>
                      <a:satMod val="110000"/>
                    </a:srgbClr>
                  </a:solidFill>
                  <a:prstDash val="solid"/>
                </a:ln>
                <a:solidFill>
                  <a:schemeClr val="accent1">
                    <a:lumMod val="60000"/>
                    <a:lumOff val="40000"/>
                  </a:schemeClr>
                </a:solidFill>
              </a:rPr>
              <a:t>Vibrant </a:t>
            </a:r>
          </a:p>
          <a:p>
            <a:pPr algn="r"/>
            <a:r>
              <a:rPr lang="en-US" sz="2000" b="1" kern="0" dirty="0">
                <a:ln w="10541" cmpd="sng">
                  <a:solidFill>
                    <a:srgbClr val="7D7D7D">
                      <a:tint val="100000"/>
                      <a:shade val="100000"/>
                      <a:satMod val="110000"/>
                    </a:srgbClr>
                  </a:solidFill>
                  <a:prstDash val="solid"/>
                </a:ln>
                <a:solidFill>
                  <a:schemeClr val="accent1">
                    <a:lumMod val="60000"/>
                    <a:lumOff val="40000"/>
                  </a:schemeClr>
                </a:solidFill>
              </a:rPr>
              <a:t>Haitian Community</a:t>
            </a:r>
          </a:p>
        </p:txBody>
      </p:sp>
      <p:sp>
        <p:nvSpPr>
          <p:cNvPr id="50" name="TextBox 49"/>
          <p:cNvSpPr txBox="1"/>
          <p:nvPr/>
        </p:nvSpPr>
        <p:spPr>
          <a:xfrm>
            <a:off x="1524000" y="2209800"/>
            <a:ext cx="1609736" cy="400110"/>
          </a:xfrm>
          <a:prstGeom prst="rect">
            <a:avLst/>
          </a:prstGeom>
          <a:noFill/>
        </p:spPr>
        <p:txBody>
          <a:bodyPr wrap="none" rtlCol="0">
            <a:spAutoFit/>
          </a:bodyPr>
          <a:lstStyle/>
          <a:p>
            <a:r>
              <a:rPr lang="en-US" sz="2000" b="1" kern="0" dirty="0">
                <a:ln w="10541" cmpd="sng">
                  <a:solidFill>
                    <a:srgbClr val="7D7D7D">
                      <a:tint val="100000"/>
                      <a:shade val="100000"/>
                      <a:satMod val="110000"/>
                    </a:srgbClr>
                  </a:solidFill>
                  <a:prstDash val="solid"/>
                </a:ln>
                <a:solidFill>
                  <a:srgbClr val="FF0000"/>
                </a:solidFill>
              </a:rPr>
              <a:t>Evangelism</a:t>
            </a:r>
          </a:p>
        </p:txBody>
      </p:sp>
    </p:spTree>
    <p:extLst>
      <p:ext uri="{BB962C8B-B14F-4D97-AF65-F5344CB8AC3E}">
        <p14:creationId xmlns:p14="http://schemas.microsoft.com/office/powerpoint/2010/main" val="101388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Scorecard </a:t>
            </a:r>
          </a:p>
        </p:txBody>
      </p:sp>
      <p:sp>
        <p:nvSpPr>
          <p:cNvPr id="96" name="Rectangle 35"/>
          <p:cNvSpPr>
            <a:spLocks noChangeArrowheads="1"/>
          </p:cNvSpPr>
          <p:nvPr/>
        </p:nvSpPr>
        <p:spPr bwMode="auto">
          <a:xfrm>
            <a:off x="6884994"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Responsible</a:t>
            </a:r>
          </a:p>
        </p:txBody>
      </p:sp>
      <p:sp>
        <p:nvSpPr>
          <p:cNvPr id="97" name="Rectangle 36"/>
          <p:cNvSpPr>
            <a:spLocks noChangeArrowheads="1"/>
          </p:cNvSpPr>
          <p:nvPr/>
        </p:nvSpPr>
        <p:spPr bwMode="auto">
          <a:xfrm>
            <a:off x="6884994"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r>
              <a:rPr lang="en-US" altLang="en-US" sz="2000" b="1" dirty="0">
                <a:solidFill>
                  <a:schemeClr val="tx2"/>
                </a:solidFill>
                <a:latin typeface="Helvetica" panose="020B0604020202020204" pitchFamily="34" charset="0"/>
              </a:rPr>
              <a:t>Pastors</a:t>
            </a:r>
          </a:p>
          <a:p>
            <a:pPr marL="114300" indent="-114300">
              <a:lnSpc>
                <a:spcPct val="90000"/>
              </a:lnSpc>
              <a:buFont typeface="Arial" panose="020B0604020202020204" pitchFamily="34" charset="0"/>
              <a:buChar char="•"/>
            </a:pPr>
            <a:r>
              <a:rPr lang="en-US" altLang="en-US" sz="2000" b="1" dirty="0">
                <a:solidFill>
                  <a:schemeClr val="tx2"/>
                </a:solidFill>
                <a:latin typeface="Helvetica" panose="020B0604020202020204" pitchFamily="34" charset="0"/>
              </a:rPr>
              <a:t>Ministry </a:t>
            </a:r>
            <a:r>
              <a:rPr lang="en-US" altLang="en-US" sz="2000" b="1" dirty="0" err="1">
                <a:solidFill>
                  <a:schemeClr val="tx2"/>
                </a:solidFill>
                <a:latin typeface="Helvetica" panose="020B0604020202020204" pitchFamily="34" charset="0"/>
              </a:rPr>
              <a:t>Persnal</a:t>
            </a:r>
            <a:r>
              <a:rPr lang="en-US" altLang="en-US" sz="2000" b="1" dirty="0">
                <a:solidFill>
                  <a:schemeClr val="tx2"/>
                </a:solidFill>
                <a:latin typeface="Helvetica" panose="020B0604020202020204" pitchFamily="34" charset="0"/>
              </a:rPr>
              <a:t> Dir.</a:t>
            </a:r>
          </a:p>
          <a:p>
            <a:pPr marL="114300" indent="-114300">
              <a:lnSpc>
                <a:spcPct val="90000"/>
              </a:lnSpc>
              <a:buFont typeface="Arial" panose="020B0604020202020204" pitchFamily="34" charset="0"/>
              <a:buChar char="•"/>
            </a:pPr>
            <a:r>
              <a:rPr lang="en-US" altLang="en-US" sz="2000" b="1" dirty="0">
                <a:solidFill>
                  <a:schemeClr val="tx2"/>
                </a:solidFill>
                <a:latin typeface="Helvetica" panose="020B0604020202020204" pitchFamily="34" charset="0"/>
              </a:rPr>
              <a:t>Lay People</a:t>
            </a:r>
          </a:p>
        </p:txBody>
      </p:sp>
      <p:sp>
        <p:nvSpPr>
          <p:cNvPr id="98" name="Rectangle 35"/>
          <p:cNvSpPr>
            <a:spLocks noChangeArrowheads="1"/>
          </p:cNvSpPr>
          <p:nvPr/>
        </p:nvSpPr>
        <p:spPr bwMode="auto">
          <a:xfrm>
            <a:off x="4917641"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KPIs</a:t>
            </a:r>
          </a:p>
        </p:txBody>
      </p:sp>
      <p:sp>
        <p:nvSpPr>
          <p:cNvPr id="99" name="Rectangle 36"/>
          <p:cNvSpPr>
            <a:spLocks noChangeArrowheads="1"/>
          </p:cNvSpPr>
          <p:nvPr/>
        </p:nvSpPr>
        <p:spPr bwMode="auto">
          <a:xfrm>
            <a:off x="4917641"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altLang="en-US" sz="1000" dirty="0">
              <a:solidFill>
                <a:schemeClr val="tx2"/>
              </a:solidFill>
              <a:latin typeface="Helvetica" panose="020B0604020202020204" pitchFamily="34" charset="0"/>
            </a:endParaRPr>
          </a:p>
        </p:txBody>
      </p:sp>
      <p:sp>
        <p:nvSpPr>
          <p:cNvPr id="100" name="Rectangle 35"/>
          <p:cNvSpPr>
            <a:spLocks noChangeArrowheads="1"/>
          </p:cNvSpPr>
          <p:nvPr/>
        </p:nvSpPr>
        <p:spPr bwMode="auto">
          <a:xfrm>
            <a:off x="362819" y="1676400"/>
            <a:ext cx="4487964"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Objectives</a:t>
            </a:r>
          </a:p>
        </p:txBody>
      </p:sp>
      <p:sp>
        <p:nvSpPr>
          <p:cNvPr id="101" name="Rectangle 36"/>
          <p:cNvSpPr>
            <a:spLocks noChangeArrowheads="1"/>
          </p:cNvSpPr>
          <p:nvPr/>
        </p:nvSpPr>
        <p:spPr bwMode="auto">
          <a:xfrm>
            <a:off x="362819"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r>
              <a:rPr lang="en-US" altLang="en-US" b="1" dirty="0">
                <a:latin typeface="+mj-lt"/>
              </a:rPr>
              <a:t>1. Two Campaigns per church each year </a:t>
            </a:r>
          </a:p>
          <a:p>
            <a:pPr marL="114300" indent="-114300">
              <a:lnSpc>
                <a:spcPct val="90000"/>
              </a:lnSpc>
              <a:buFont typeface="Arial" panose="020B0604020202020204" pitchFamily="34" charset="0"/>
              <a:buChar char="•"/>
            </a:pPr>
            <a:r>
              <a:rPr lang="en-US" altLang="en-US" b="1" dirty="0">
                <a:latin typeface="+mj-lt"/>
              </a:rPr>
              <a:t> 2. E</a:t>
            </a:r>
            <a:r>
              <a:rPr lang="en-US" b="1" dirty="0">
                <a:latin typeface="+mj-lt"/>
              </a:rPr>
              <a:t>xplore special Baptisms in the last sabbath or on December 31 on each year </a:t>
            </a:r>
            <a:r>
              <a:rPr lang="en-US" sz="1600" b="1" dirty="0">
                <a:latin typeface="+mj-lt"/>
              </a:rPr>
              <a:t> (</a:t>
            </a:r>
            <a:r>
              <a:rPr lang="en-US" sz="1600" b="1" dirty="0" err="1">
                <a:latin typeface="+mj-lt"/>
              </a:rPr>
              <a:t>Exp.Peniel</a:t>
            </a:r>
            <a:r>
              <a:rPr lang="en-US" sz="1600" b="1" dirty="0">
                <a:latin typeface="+mj-lt"/>
              </a:rPr>
              <a:t>, Bethsaida, Sherley and Jerusalem)</a:t>
            </a:r>
          </a:p>
          <a:p>
            <a:pPr marL="114300" indent="-114300">
              <a:lnSpc>
                <a:spcPct val="90000"/>
              </a:lnSpc>
              <a:buFont typeface="Arial" panose="020B0604020202020204" pitchFamily="34" charset="0"/>
              <a:buChar char="•"/>
            </a:pPr>
            <a:r>
              <a:rPr lang="en-US" b="1" dirty="0">
                <a:latin typeface="+mj-lt"/>
              </a:rPr>
              <a:t> 3. A Mega Evangelistic Campaign every two years, one in 2019 and the other one in 2021</a:t>
            </a:r>
          </a:p>
          <a:p>
            <a:pPr marL="114300" indent="-114300">
              <a:lnSpc>
                <a:spcPct val="90000"/>
              </a:lnSpc>
              <a:buFont typeface="Arial" panose="020B0604020202020204" pitchFamily="34" charset="0"/>
              <a:buChar char="•"/>
            </a:pPr>
            <a:r>
              <a:rPr lang="en-US" b="1" dirty="0">
                <a:latin typeface="+mj-lt"/>
              </a:rPr>
              <a:t> 4. Create a Bible Study series</a:t>
            </a:r>
          </a:p>
          <a:p>
            <a:pPr marL="114300" indent="-114300">
              <a:lnSpc>
                <a:spcPct val="90000"/>
              </a:lnSpc>
              <a:buFont typeface="Arial" panose="020B0604020202020204" pitchFamily="34" charset="0"/>
              <a:buChar char="•"/>
            </a:pPr>
            <a:endParaRPr lang="en-US" altLang="en-US" sz="2800"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endParaRPr lang="en-US" altLang="en-US" sz="2800" b="1" dirty="0">
              <a:solidFill>
                <a:schemeClr val="tx2"/>
              </a:solidFill>
              <a:latin typeface="Helvetica" panose="020B0604020202020204" pitchFamily="34" charset="0"/>
            </a:endParaRPr>
          </a:p>
        </p:txBody>
      </p:sp>
      <p:sp>
        <p:nvSpPr>
          <p:cNvPr id="102" name="Rectangle 35"/>
          <p:cNvSpPr>
            <a:spLocks noChangeArrowheads="1"/>
          </p:cNvSpPr>
          <p:nvPr/>
        </p:nvSpPr>
        <p:spPr bwMode="auto">
          <a:xfrm>
            <a:off x="362819" y="1072856"/>
            <a:ext cx="8422670" cy="55455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1. Evangelism</a:t>
            </a:r>
          </a:p>
        </p:txBody>
      </p:sp>
    </p:spTree>
    <p:extLst>
      <p:ext uri="{BB962C8B-B14F-4D97-AF65-F5344CB8AC3E}">
        <p14:creationId xmlns:p14="http://schemas.microsoft.com/office/powerpoint/2010/main" val="281287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Scorecard </a:t>
            </a:r>
          </a:p>
        </p:txBody>
      </p:sp>
      <p:sp>
        <p:nvSpPr>
          <p:cNvPr id="96" name="Rectangle 35"/>
          <p:cNvSpPr>
            <a:spLocks noChangeArrowheads="1"/>
          </p:cNvSpPr>
          <p:nvPr/>
        </p:nvSpPr>
        <p:spPr bwMode="auto">
          <a:xfrm>
            <a:off x="6884994"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Responsible</a:t>
            </a:r>
          </a:p>
        </p:txBody>
      </p:sp>
      <p:sp>
        <p:nvSpPr>
          <p:cNvPr id="97" name="Rectangle 36"/>
          <p:cNvSpPr>
            <a:spLocks noChangeArrowheads="1"/>
          </p:cNvSpPr>
          <p:nvPr/>
        </p:nvSpPr>
        <p:spPr bwMode="auto">
          <a:xfrm>
            <a:off x="6884994"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r>
              <a:rPr lang="en-US" altLang="en-US" sz="1600" b="1" dirty="0">
                <a:solidFill>
                  <a:schemeClr val="tx2"/>
                </a:solidFill>
                <a:latin typeface="Helvetica" panose="020B0604020202020204" pitchFamily="34" charset="0"/>
              </a:rPr>
              <a:t>Pastor Andy </a:t>
            </a:r>
            <a:r>
              <a:rPr lang="en-US" altLang="en-US" sz="1600" b="1" dirty="0" err="1">
                <a:solidFill>
                  <a:schemeClr val="tx2"/>
                </a:solidFill>
                <a:latin typeface="Helvetica" panose="020B0604020202020204" pitchFamily="34" charset="0"/>
              </a:rPr>
              <a:t>Lagredelle</a:t>
            </a:r>
            <a:endParaRPr lang="en-US" altLang="en-US" sz="1600"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r>
              <a:rPr lang="en-US" altLang="en-US" sz="1600" b="1" dirty="0" err="1">
                <a:solidFill>
                  <a:schemeClr val="tx2"/>
                </a:solidFill>
                <a:latin typeface="Helvetica" panose="020B0604020202020204" pitchFamily="34" charset="0"/>
              </a:rPr>
              <a:t>Sr</a:t>
            </a:r>
            <a:r>
              <a:rPr lang="en-US" altLang="en-US" sz="1600" b="1" dirty="0">
                <a:solidFill>
                  <a:schemeClr val="tx2"/>
                </a:solidFill>
                <a:latin typeface="Helvetica" panose="020B0604020202020204" pitchFamily="34" charset="0"/>
              </a:rPr>
              <a:t> Marie Andre</a:t>
            </a:r>
          </a:p>
          <a:p>
            <a:pPr marL="114300" indent="-114300">
              <a:lnSpc>
                <a:spcPct val="90000"/>
              </a:lnSpc>
            </a:pPr>
            <a:endParaRPr lang="en-US" altLang="en-US" sz="1000" dirty="0">
              <a:solidFill>
                <a:schemeClr val="tx2"/>
              </a:solidFill>
              <a:latin typeface="Helvetica" panose="020B0604020202020204" pitchFamily="34" charset="0"/>
            </a:endParaRPr>
          </a:p>
        </p:txBody>
      </p:sp>
      <p:sp>
        <p:nvSpPr>
          <p:cNvPr id="98" name="Rectangle 35"/>
          <p:cNvSpPr>
            <a:spLocks noChangeArrowheads="1"/>
          </p:cNvSpPr>
          <p:nvPr/>
        </p:nvSpPr>
        <p:spPr bwMode="auto">
          <a:xfrm>
            <a:off x="4917641"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KPIs</a:t>
            </a:r>
          </a:p>
        </p:txBody>
      </p:sp>
      <p:sp>
        <p:nvSpPr>
          <p:cNvPr id="99" name="Rectangle 36"/>
          <p:cNvSpPr>
            <a:spLocks noChangeArrowheads="1"/>
          </p:cNvSpPr>
          <p:nvPr/>
        </p:nvSpPr>
        <p:spPr bwMode="auto">
          <a:xfrm>
            <a:off x="4917641"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altLang="en-US" sz="1000" dirty="0">
              <a:solidFill>
                <a:schemeClr val="tx2"/>
              </a:solidFill>
              <a:latin typeface="Helvetica" panose="020B0604020202020204" pitchFamily="34" charset="0"/>
            </a:endParaRPr>
          </a:p>
        </p:txBody>
      </p:sp>
      <p:sp>
        <p:nvSpPr>
          <p:cNvPr id="100" name="Rectangle 35"/>
          <p:cNvSpPr>
            <a:spLocks noChangeArrowheads="1"/>
          </p:cNvSpPr>
          <p:nvPr/>
        </p:nvSpPr>
        <p:spPr bwMode="auto">
          <a:xfrm>
            <a:off x="362819" y="1676400"/>
            <a:ext cx="4487964"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Objectives</a:t>
            </a:r>
          </a:p>
        </p:txBody>
      </p:sp>
      <p:sp>
        <p:nvSpPr>
          <p:cNvPr id="101" name="Rectangle 36"/>
          <p:cNvSpPr>
            <a:spLocks noChangeArrowheads="1"/>
          </p:cNvSpPr>
          <p:nvPr/>
        </p:nvSpPr>
        <p:spPr bwMode="auto">
          <a:xfrm>
            <a:off x="362819"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endParaRPr lang="en-US" sz="2800" b="1" dirty="0">
              <a:latin typeface="+mn-lt"/>
            </a:endParaRPr>
          </a:p>
          <a:p>
            <a:r>
              <a:rPr lang="en-US" sz="2800" b="1" dirty="0">
                <a:latin typeface="+mn-lt"/>
              </a:rPr>
              <a:t>1. A </a:t>
            </a:r>
            <a:r>
              <a:rPr lang="en-US" sz="2800" b="1" dirty="0" err="1">
                <a:latin typeface="+mn-lt"/>
              </a:rPr>
              <a:t>sabbath</a:t>
            </a:r>
            <a:r>
              <a:rPr lang="en-US" sz="2800" b="1" dirty="0">
                <a:latin typeface="+mn-lt"/>
              </a:rPr>
              <a:t> of Prayer and Fasting 4</a:t>
            </a:r>
            <a:r>
              <a:rPr lang="en-US" sz="2800" b="1" baseline="30000" dirty="0">
                <a:latin typeface="+mn-lt"/>
              </a:rPr>
              <a:t>th</a:t>
            </a:r>
            <a:r>
              <a:rPr lang="en-US" sz="2800" b="1" dirty="0">
                <a:latin typeface="+mn-lt"/>
              </a:rPr>
              <a:t> </a:t>
            </a:r>
            <a:r>
              <a:rPr lang="en-US" sz="2800" b="1" dirty="0" err="1">
                <a:latin typeface="+mn-lt"/>
              </a:rPr>
              <a:t>sabbath</a:t>
            </a:r>
            <a:r>
              <a:rPr lang="en-US" sz="2800" b="1" dirty="0">
                <a:latin typeface="+mn-lt"/>
              </a:rPr>
              <a:t> of January each year</a:t>
            </a:r>
          </a:p>
          <a:p>
            <a:endParaRPr lang="en-US" sz="2800" b="1" dirty="0">
              <a:latin typeface="+mn-lt"/>
            </a:endParaRPr>
          </a:p>
          <a:p>
            <a:r>
              <a:rPr lang="en-US" sz="2800" b="1" dirty="0">
                <a:latin typeface="+mn-lt"/>
              </a:rPr>
              <a:t>2. A Convention of Prayer every 2</a:t>
            </a:r>
            <a:r>
              <a:rPr lang="en-US" sz="2800" b="1" baseline="30000" dirty="0">
                <a:latin typeface="+mn-lt"/>
              </a:rPr>
              <a:t>nd</a:t>
            </a:r>
            <a:r>
              <a:rPr lang="en-US" sz="2800" b="1" dirty="0">
                <a:latin typeface="+mn-lt"/>
              </a:rPr>
              <a:t> weekend of November</a:t>
            </a:r>
          </a:p>
          <a:p>
            <a:pPr marL="114300" indent="-114300">
              <a:lnSpc>
                <a:spcPct val="90000"/>
              </a:lnSpc>
              <a:buFont typeface="Arial" panose="020B0604020202020204" pitchFamily="34" charset="0"/>
              <a:buChar char="•"/>
            </a:pPr>
            <a:endParaRPr lang="en-US" altLang="en-US" sz="1000" dirty="0">
              <a:solidFill>
                <a:schemeClr val="tx2"/>
              </a:solidFill>
              <a:latin typeface="Helvetica" panose="020B0604020202020204" pitchFamily="34" charset="0"/>
            </a:endParaRPr>
          </a:p>
        </p:txBody>
      </p:sp>
      <p:sp>
        <p:nvSpPr>
          <p:cNvPr id="102" name="Rectangle 35"/>
          <p:cNvSpPr>
            <a:spLocks noChangeArrowheads="1"/>
          </p:cNvSpPr>
          <p:nvPr/>
        </p:nvSpPr>
        <p:spPr bwMode="auto">
          <a:xfrm>
            <a:off x="362819" y="1072856"/>
            <a:ext cx="8422670" cy="55455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2. Community of Prayer</a:t>
            </a:r>
          </a:p>
        </p:txBody>
      </p:sp>
    </p:spTree>
    <p:extLst>
      <p:ext uri="{BB962C8B-B14F-4D97-AF65-F5344CB8AC3E}">
        <p14:creationId xmlns:p14="http://schemas.microsoft.com/office/powerpoint/2010/main" val="408501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62200" y="984584"/>
            <a:ext cx="5029200" cy="549241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Scorecard </a:t>
            </a:r>
          </a:p>
        </p:txBody>
      </p:sp>
      <p:sp>
        <p:nvSpPr>
          <p:cNvPr id="96" name="Rectangle 35"/>
          <p:cNvSpPr>
            <a:spLocks noChangeArrowheads="1"/>
          </p:cNvSpPr>
          <p:nvPr/>
        </p:nvSpPr>
        <p:spPr bwMode="auto">
          <a:xfrm>
            <a:off x="6884994"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Responsible</a:t>
            </a:r>
          </a:p>
        </p:txBody>
      </p:sp>
      <p:sp>
        <p:nvSpPr>
          <p:cNvPr id="97" name="Rectangle 36"/>
          <p:cNvSpPr>
            <a:spLocks noChangeArrowheads="1"/>
          </p:cNvSpPr>
          <p:nvPr/>
        </p:nvSpPr>
        <p:spPr bwMode="auto">
          <a:xfrm>
            <a:off x="6884994"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r>
              <a:rPr lang="en-US" altLang="en-US" sz="2000" b="1" dirty="0">
                <a:solidFill>
                  <a:schemeClr val="tx2"/>
                </a:solidFill>
                <a:latin typeface="Helvetica" panose="020B0604020202020204" pitchFamily="34" charset="0"/>
              </a:rPr>
              <a:t>Dr. Andy </a:t>
            </a:r>
            <a:r>
              <a:rPr lang="en-US" altLang="en-US" sz="2000" b="1" dirty="0" err="1">
                <a:solidFill>
                  <a:schemeClr val="tx2"/>
                </a:solidFill>
                <a:latin typeface="Helvetica" panose="020B0604020202020204" pitchFamily="34" charset="0"/>
              </a:rPr>
              <a:t>Lagredelle</a:t>
            </a:r>
            <a:r>
              <a:rPr lang="en-US" altLang="en-US" sz="2000" b="1" dirty="0">
                <a:solidFill>
                  <a:schemeClr val="tx2"/>
                </a:solidFill>
                <a:latin typeface="Helvetica" panose="020B0604020202020204" pitchFamily="34" charset="0"/>
              </a:rPr>
              <a:t> </a:t>
            </a:r>
          </a:p>
          <a:p>
            <a:pPr marL="114300" indent="-114300">
              <a:lnSpc>
                <a:spcPct val="90000"/>
              </a:lnSpc>
              <a:buFont typeface="Arial" panose="020B0604020202020204" pitchFamily="34" charset="0"/>
              <a:buChar char="•"/>
            </a:pPr>
            <a:r>
              <a:rPr lang="en-US" altLang="en-US" sz="2000" b="1" dirty="0">
                <a:solidFill>
                  <a:schemeClr val="tx2"/>
                </a:solidFill>
                <a:latin typeface="Helvetica" panose="020B0604020202020204" pitchFamily="34" charset="0"/>
              </a:rPr>
              <a:t>Jean Bernard </a:t>
            </a:r>
            <a:r>
              <a:rPr lang="en-US" altLang="en-US" sz="2000" b="1" dirty="0" err="1">
                <a:solidFill>
                  <a:schemeClr val="tx2"/>
                </a:solidFill>
                <a:latin typeface="Helvetica" panose="020B0604020202020204" pitchFamily="34" charset="0"/>
              </a:rPr>
              <a:t>Bourdeau</a:t>
            </a:r>
            <a:endParaRPr lang="en-US" altLang="en-US" sz="2000"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r>
              <a:rPr lang="en-US" altLang="en-US" sz="2000" b="1" dirty="0">
                <a:solidFill>
                  <a:schemeClr val="tx2"/>
                </a:solidFill>
                <a:latin typeface="Helvetica" panose="020B0604020202020204" pitchFamily="34" charset="0"/>
              </a:rPr>
              <a:t>Farah </a:t>
            </a:r>
            <a:r>
              <a:rPr lang="en-US" altLang="en-US" sz="2000" b="1" dirty="0" err="1">
                <a:solidFill>
                  <a:schemeClr val="tx2"/>
                </a:solidFill>
                <a:latin typeface="Helvetica" panose="020B0604020202020204" pitchFamily="34" charset="0"/>
              </a:rPr>
              <a:t>Beaubrn</a:t>
            </a:r>
            <a:endParaRPr lang="en-US" altLang="en-US" sz="2000"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endParaRPr lang="en-US" altLang="en-US" sz="2000" b="1" dirty="0">
              <a:solidFill>
                <a:schemeClr val="tx2"/>
              </a:solidFill>
              <a:latin typeface="Helvetica" panose="020B0604020202020204" pitchFamily="34" charset="0"/>
            </a:endParaRPr>
          </a:p>
        </p:txBody>
      </p:sp>
      <p:sp>
        <p:nvSpPr>
          <p:cNvPr id="98" name="Rectangle 35"/>
          <p:cNvSpPr>
            <a:spLocks noChangeArrowheads="1"/>
          </p:cNvSpPr>
          <p:nvPr/>
        </p:nvSpPr>
        <p:spPr bwMode="auto">
          <a:xfrm>
            <a:off x="4917641"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KPIs</a:t>
            </a:r>
          </a:p>
        </p:txBody>
      </p:sp>
      <p:sp>
        <p:nvSpPr>
          <p:cNvPr id="99" name="Rectangle 36"/>
          <p:cNvSpPr>
            <a:spLocks noChangeArrowheads="1"/>
          </p:cNvSpPr>
          <p:nvPr/>
        </p:nvSpPr>
        <p:spPr bwMode="auto">
          <a:xfrm>
            <a:off x="4917641"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altLang="en-US" sz="1000" dirty="0">
              <a:solidFill>
                <a:schemeClr val="tx2"/>
              </a:solidFill>
              <a:latin typeface="Helvetica" panose="020B0604020202020204" pitchFamily="34" charset="0"/>
            </a:endParaRPr>
          </a:p>
        </p:txBody>
      </p:sp>
      <p:sp>
        <p:nvSpPr>
          <p:cNvPr id="100" name="Rectangle 35"/>
          <p:cNvSpPr>
            <a:spLocks noChangeArrowheads="1"/>
          </p:cNvSpPr>
          <p:nvPr/>
        </p:nvSpPr>
        <p:spPr bwMode="auto">
          <a:xfrm>
            <a:off x="362819" y="1676400"/>
            <a:ext cx="4487964"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Objectives</a:t>
            </a:r>
          </a:p>
        </p:txBody>
      </p:sp>
      <p:sp>
        <p:nvSpPr>
          <p:cNvPr id="101" name="Rectangle 36"/>
          <p:cNvSpPr>
            <a:spLocks noChangeArrowheads="1"/>
          </p:cNvSpPr>
          <p:nvPr/>
        </p:nvSpPr>
        <p:spPr bwMode="auto">
          <a:xfrm>
            <a:off x="362819"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r>
              <a:rPr lang="en-US" b="1" dirty="0">
                <a:latin typeface="+mn-lt"/>
              </a:rPr>
              <a:t>1.Create a new Bilingual Church for the second-generation Haitian Americans in 2020</a:t>
            </a:r>
          </a:p>
          <a:p>
            <a:r>
              <a:rPr lang="en-US" b="1" dirty="0">
                <a:latin typeface="+mn-lt"/>
              </a:rPr>
              <a:t>2. Youth Festival</a:t>
            </a:r>
          </a:p>
          <a:p>
            <a:r>
              <a:rPr lang="en-US" b="1" dirty="0">
                <a:latin typeface="+mn-lt"/>
              </a:rPr>
              <a:t>Encourage the churches to have together Youth programs.</a:t>
            </a:r>
          </a:p>
          <a:p>
            <a:endParaRPr lang="en-US" sz="1600" b="1" dirty="0">
              <a:latin typeface="+mn-lt"/>
            </a:endParaRPr>
          </a:p>
          <a:p>
            <a:r>
              <a:rPr lang="en-US" b="1" dirty="0">
                <a:latin typeface="+mn-lt"/>
              </a:rPr>
              <a:t>3. Two Banquets 2020 and 2022</a:t>
            </a:r>
          </a:p>
          <a:p>
            <a:pPr marL="114300" indent="-114300">
              <a:lnSpc>
                <a:spcPct val="90000"/>
              </a:lnSpc>
              <a:buFont typeface="Arial" panose="020B0604020202020204" pitchFamily="34" charset="0"/>
              <a:buChar char="•"/>
            </a:pPr>
            <a:endParaRPr lang="en-US" altLang="en-US" dirty="0">
              <a:solidFill>
                <a:schemeClr val="tx2"/>
              </a:solidFill>
              <a:latin typeface="Helvetica" panose="020B0604020202020204" pitchFamily="34" charset="0"/>
            </a:endParaRPr>
          </a:p>
        </p:txBody>
      </p:sp>
      <p:sp>
        <p:nvSpPr>
          <p:cNvPr id="102" name="Rectangle 35"/>
          <p:cNvSpPr>
            <a:spLocks noChangeArrowheads="1"/>
          </p:cNvSpPr>
          <p:nvPr/>
        </p:nvSpPr>
        <p:spPr bwMode="auto">
          <a:xfrm>
            <a:off x="362819" y="1072856"/>
            <a:ext cx="8422670" cy="55455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3. Youth</a:t>
            </a:r>
          </a:p>
        </p:txBody>
      </p:sp>
    </p:spTree>
    <p:extLst>
      <p:ext uri="{BB962C8B-B14F-4D97-AF65-F5344CB8AC3E}">
        <p14:creationId xmlns:p14="http://schemas.microsoft.com/office/powerpoint/2010/main" val="45961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Jean 20: 21, 22</a:t>
            </a:r>
          </a:p>
        </p:txBody>
      </p:sp>
      <p:sp>
        <p:nvSpPr>
          <p:cNvPr id="4" name="Rectangle 2"/>
          <p:cNvSpPr>
            <a:spLocks noChangeArrowheads="1"/>
          </p:cNvSpPr>
          <p:nvPr/>
        </p:nvSpPr>
        <p:spPr bwMode="auto">
          <a:xfrm>
            <a:off x="381001" y="1135061"/>
            <a:ext cx="8476382" cy="5113339"/>
          </a:xfrm>
          <a:prstGeom prst="rect">
            <a:avLst/>
          </a:prstGeom>
          <a:solidFill>
            <a:srgbClr val="C0C0C0">
              <a:alpha val="30000"/>
            </a:srgbClr>
          </a:solidFill>
          <a:ln>
            <a:noFill/>
          </a:ln>
          <a:effectLst/>
          <a:extLs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AU"/>
          </a:p>
        </p:txBody>
      </p:sp>
      <p:sp>
        <p:nvSpPr>
          <p:cNvPr id="5" name="AutoShape 3"/>
          <p:cNvSpPr>
            <a:spLocks noChangeArrowheads="1"/>
          </p:cNvSpPr>
          <p:nvPr/>
        </p:nvSpPr>
        <p:spPr bwMode="auto">
          <a:xfrm>
            <a:off x="3221831" y="3962400"/>
            <a:ext cx="2552700" cy="2203450"/>
          </a:xfrm>
          <a:prstGeom prst="star16">
            <a:avLst>
              <a:gd name="adj" fmla="val 6778"/>
            </a:avLst>
          </a:prstGeom>
          <a:gradFill rotWithShape="1">
            <a:gsLst>
              <a:gs pos="0">
                <a:schemeClr val="bg2">
                  <a:gamma/>
                  <a:tint val="0"/>
                  <a:invGamma/>
                  <a:alpha val="50000"/>
                </a:schemeClr>
              </a:gs>
              <a:gs pos="100000">
                <a:schemeClr val="bg2">
                  <a:alpha val="50000"/>
                </a:schemeClr>
              </a:gs>
            </a:gsLst>
            <a:path path="shape">
              <a:fillToRect l="50000" t="50000" r="50000" b="50000"/>
            </a:path>
          </a:gradFill>
          <a:ln>
            <a:noFill/>
          </a:ln>
          <a:effectLst/>
          <a:extLs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a:spcBef>
                <a:spcPct val="0"/>
              </a:spcBef>
            </a:pPr>
            <a:endParaRPr lang="en-GB" altLang="en-US" sz="2800" noProof="1"/>
          </a:p>
        </p:txBody>
      </p:sp>
      <p:sp>
        <p:nvSpPr>
          <p:cNvPr id="10" name="Text Box 9"/>
          <p:cNvSpPr txBox="1">
            <a:spLocks noChangeArrowheads="1"/>
          </p:cNvSpPr>
          <p:nvPr/>
        </p:nvSpPr>
        <p:spPr bwMode="auto">
          <a:xfrm>
            <a:off x="3352800" y="4724400"/>
            <a:ext cx="2290762"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pPr algn="ctr">
              <a:spcBef>
                <a:spcPct val="0"/>
              </a:spcBef>
            </a:pPr>
            <a:r>
              <a:rPr lang="en-US" altLang="en-US" sz="2400" b="1" dirty="0">
                <a:solidFill>
                  <a:schemeClr val="accent2"/>
                </a:solidFill>
              </a:rPr>
              <a:t>Breakthrough results</a:t>
            </a:r>
          </a:p>
        </p:txBody>
      </p:sp>
      <p:sp>
        <p:nvSpPr>
          <p:cNvPr id="11" name="Text Box 8"/>
          <p:cNvSpPr txBox="1">
            <a:spLocks noChangeArrowheads="1"/>
          </p:cNvSpPr>
          <p:nvPr/>
        </p:nvSpPr>
        <p:spPr bwMode="auto">
          <a:xfrm>
            <a:off x="381001" y="1247027"/>
            <a:ext cx="8404488" cy="39703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fr-FR" sz="3600" b="1" baseline="30000" dirty="0"/>
              <a:t>21 </a:t>
            </a:r>
            <a:r>
              <a:rPr lang="fr-FR" sz="3600" b="1" dirty="0"/>
              <a:t>Jésus leur dit de nouveau: La paix soit avec vous! Comme le Père m'a envoyé, </a:t>
            </a:r>
            <a:r>
              <a:rPr lang="fr-FR" sz="3600" b="1" dirty="0">
                <a:solidFill>
                  <a:srgbClr val="FF0000"/>
                </a:solidFill>
              </a:rPr>
              <a:t>moi aussi je vous envoie.</a:t>
            </a:r>
          </a:p>
          <a:p>
            <a:endParaRPr lang="fr-FR" sz="3600" b="1" dirty="0"/>
          </a:p>
          <a:p>
            <a:r>
              <a:rPr lang="fr-FR" sz="3600" b="1" baseline="30000" dirty="0"/>
              <a:t>22 </a:t>
            </a:r>
            <a:r>
              <a:rPr lang="fr-FR" sz="3600" b="1" dirty="0"/>
              <a:t>Après ces paroles, il souffla sur eux, et leur dit: Recevez le Saint Esprit. </a:t>
            </a:r>
          </a:p>
        </p:txBody>
      </p:sp>
      <p:sp>
        <p:nvSpPr>
          <p:cNvPr id="13" name="Text Box 8"/>
          <p:cNvSpPr txBox="1">
            <a:spLocks noChangeArrowheads="1"/>
          </p:cNvSpPr>
          <p:nvPr/>
        </p:nvSpPr>
        <p:spPr bwMode="auto">
          <a:xfrm>
            <a:off x="381001" y="1944469"/>
            <a:ext cx="840448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pPr algn="ctr">
              <a:spcBef>
                <a:spcPct val="50000"/>
              </a:spcBef>
            </a:pPr>
            <a:endParaRPr lang="en-US" altLang="en-US" sz="3600" b="1" dirty="0">
              <a:solidFill>
                <a:schemeClr val="tx2">
                  <a:lumMod val="60000"/>
                  <a:lumOff val="40000"/>
                </a:schemeClr>
              </a:solidFill>
            </a:endParaRPr>
          </a:p>
        </p:txBody>
      </p:sp>
    </p:spTree>
    <p:extLst>
      <p:ext uri="{BB962C8B-B14F-4D97-AF65-F5344CB8AC3E}">
        <p14:creationId xmlns:p14="http://schemas.microsoft.com/office/powerpoint/2010/main" val="2205144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Scorecard </a:t>
            </a:r>
          </a:p>
        </p:txBody>
      </p:sp>
      <p:sp>
        <p:nvSpPr>
          <p:cNvPr id="96" name="Rectangle 35"/>
          <p:cNvSpPr>
            <a:spLocks noChangeArrowheads="1"/>
          </p:cNvSpPr>
          <p:nvPr/>
        </p:nvSpPr>
        <p:spPr bwMode="auto">
          <a:xfrm>
            <a:off x="6884994"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Responsible</a:t>
            </a:r>
          </a:p>
        </p:txBody>
      </p:sp>
      <p:sp>
        <p:nvSpPr>
          <p:cNvPr id="97" name="Rectangle 36"/>
          <p:cNvSpPr>
            <a:spLocks noChangeArrowheads="1"/>
          </p:cNvSpPr>
          <p:nvPr/>
        </p:nvSpPr>
        <p:spPr bwMode="auto">
          <a:xfrm>
            <a:off x="6884994"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endParaRPr lang="en-US" altLang="en-US" sz="2000"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r>
              <a:rPr lang="en-US" altLang="en-US" sz="2000" b="1" dirty="0">
                <a:solidFill>
                  <a:schemeClr val="tx2"/>
                </a:solidFill>
                <a:latin typeface="Helvetica" panose="020B0604020202020204" pitchFamily="34" charset="0"/>
              </a:rPr>
              <a:t>Dr </a:t>
            </a:r>
            <a:r>
              <a:rPr lang="en-US" altLang="en-US" sz="2000" b="1" dirty="0" err="1">
                <a:solidFill>
                  <a:schemeClr val="tx2"/>
                </a:solidFill>
                <a:latin typeface="Helvetica" panose="020B0604020202020204" pitchFamily="34" charset="0"/>
              </a:rPr>
              <a:t>Metellus</a:t>
            </a:r>
            <a:endParaRPr lang="en-US" altLang="en-US" sz="2000"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r>
              <a:rPr lang="en-US" altLang="en-US" sz="2000" b="1" dirty="0">
                <a:solidFill>
                  <a:schemeClr val="tx2"/>
                </a:solidFill>
                <a:latin typeface="Helvetica" panose="020B0604020202020204" pitchFamily="34" charset="0"/>
              </a:rPr>
              <a:t>Pastor </a:t>
            </a:r>
            <a:r>
              <a:rPr lang="en-US" altLang="en-US" sz="2000" b="1" dirty="0" err="1">
                <a:solidFill>
                  <a:schemeClr val="tx2"/>
                </a:solidFill>
                <a:latin typeface="Helvetica" panose="020B0604020202020204" pitchFamily="34" charset="0"/>
              </a:rPr>
              <a:t>Herolde</a:t>
            </a:r>
            <a:r>
              <a:rPr lang="en-US" altLang="en-US" sz="2000" b="1" dirty="0">
                <a:solidFill>
                  <a:schemeClr val="tx2"/>
                </a:solidFill>
                <a:latin typeface="Helvetica" panose="020B0604020202020204" pitchFamily="34" charset="0"/>
              </a:rPr>
              <a:t> Thomas</a:t>
            </a:r>
          </a:p>
          <a:p>
            <a:pPr>
              <a:lnSpc>
                <a:spcPct val="90000"/>
              </a:lnSpc>
            </a:pPr>
            <a:endParaRPr lang="en-US" altLang="en-US" sz="2000"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endParaRPr lang="en-US" altLang="en-US" sz="2000" b="1" dirty="0">
              <a:solidFill>
                <a:schemeClr val="tx2"/>
              </a:solidFill>
              <a:latin typeface="Helvetica" panose="020B0604020202020204" pitchFamily="34" charset="0"/>
            </a:endParaRPr>
          </a:p>
        </p:txBody>
      </p:sp>
      <p:sp>
        <p:nvSpPr>
          <p:cNvPr id="98" name="Rectangle 35"/>
          <p:cNvSpPr>
            <a:spLocks noChangeArrowheads="1"/>
          </p:cNvSpPr>
          <p:nvPr/>
        </p:nvSpPr>
        <p:spPr bwMode="auto">
          <a:xfrm>
            <a:off x="4917641"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KPIs</a:t>
            </a:r>
          </a:p>
        </p:txBody>
      </p:sp>
      <p:sp>
        <p:nvSpPr>
          <p:cNvPr id="99" name="Rectangle 36"/>
          <p:cNvSpPr>
            <a:spLocks noChangeArrowheads="1"/>
          </p:cNvSpPr>
          <p:nvPr/>
        </p:nvSpPr>
        <p:spPr bwMode="auto">
          <a:xfrm>
            <a:off x="4917641"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altLang="en-US" sz="1000" dirty="0">
              <a:solidFill>
                <a:schemeClr val="tx2"/>
              </a:solidFill>
              <a:latin typeface="Helvetica" panose="020B0604020202020204" pitchFamily="34" charset="0"/>
            </a:endParaRPr>
          </a:p>
        </p:txBody>
      </p:sp>
      <p:sp>
        <p:nvSpPr>
          <p:cNvPr id="100" name="Rectangle 35"/>
          <p:cNvSpPr>
            <a:spLocks noChangeArrowheads="1"/>
          </p:cNvSpPr>
          <p:nvPr/>
        </p:nvSpPr>
        <p:spPr bwMode="auto">
          <a:xfrm>
            <a:off x="362819" y="1676400"/>
            <a:ext cx="4487964"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Objectives</a:t>
            </a:r>
          </a:p>
        </p:txBody>
      </p:sp>
      <p:sp>
        <p:nvSpPr>
          <p:cNvPr id="101" name="Rectangle 36"/>
          <p:cNvSpPr>
            <a:spLocks noChangeArrowheads="1"/>
          </p:cNvSpPr>
          <p:nvPr/>
        </p:nvSpPr>
        <p:spPr bwMode="auto">
          <a:xfrm>
            <a:off x="362819"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r>
              <a:rPr lang="en-US" altLang="en-US" sz="1000" dirty="0">
                <a:solidFill>
                  <a:schemeClr val="tx2"/>
                </a:solidFill>
                <a:latin typeface="Helvetica" panose="020B0604020202020204" pitchFamily="34" charset="0"/>
              </a:rPr>
              <a:t>Insert your own text</a:t>
            </a:r>
          </a:p>
        </p:txBody>
      </p:sp>
      <p:sp>
        <p:nvSpPr>
          <p:cNvPr id="102" name="Rectangle 35"/>
          <p:cNvSpPr>
            <a:spLocks noChangeArrowheads="1"/>
          </p:cNvSpPr>
          <p:nvPr/>
        </p:nvSpPr>
        <p:spPr bwMode="auto">
          <a:xfrm>
            <a:off x="362819" y="1072856"/>
            <a:ext cx="8422670" cy="55455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4. Church Planting</a:t>
            </a:r>
          </a:p>
        </p:txBody>
      </p:sp>
      <p:sp>
        <p:nvSpPr>
          <p:cNvPr id="10" name="Rectangle 36"/>
          <p:cNvSpPr>
            <a:spLocks noChangeArrowheads="1"/>
          </p:cNvSpPr>
          <p:nvPr/>
        </p:nvSpPr>
        <p:spPr bwMode="auto">
          <a:xfrm>
            <a:off x="381000"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457200" indent="-457200"/>
            <a:r>
              <a:rPr lang="en-US" b="1" dirty="0">
                <a:solidFill>
                  <a:schemeClr val="tx2"/>
                </a:solidFill>
                <a:latin typeface="+mn-lt"/>
              </a:rPr>
              <a:t>1. 3 N</a:t>
            </a:r>
            <a:r>
              <a:rPr lang="en-US" b="1" dirty="0">
                <a:latin typeface="+mn-lt"/>
              </a:rPr>
              <a:t>ew churches in 2019</a:t>
            </a:r>
          </a:p>
          <a:p>
            <a:pPr marL="457200" indent="-457200"/>
            <a:endParaRPr lang="en-US" b="1" dirty="0">
              <a:latin typeface="+mn-lt"/>
            </a:endParaRPr>
          </a:p>
          <a:p>
            <a:r>
              <a:rPr lang="en-US" b="1" dirty="0">
                <a:latin typeface="+mn-lt"/>
              </a:rPr>
              <a:t>2. New churches in 2020</a:t>
            </a:r>
          </a:p>
          <a:p>
            <a:endParaRPr lang="en-US" b="1" dirty="0">
              <a:latin typeface="+mn-lt"/>
            </a:endParaRPr>
          </a:p>
          <a:p>
            <a:r>
              <a:rPr lang="en-US" b="1" dirty="0">
                <a:latin typeface="+mn-lt"/>
              </a:rPr>
              <a:t>3. New churches in 2021 Mega Campaign, </a:t>
            </a:r>
            <a:r>
              <a:rPr lang="en-US" b="1" dirty="0" err="1">
                <a:latin typeface="+mn-lt"/>
              </a:rPr>
              <a:t>Mahanaim</a:t>
            </a:r>
            <a:r>
              <a:rPr lang="en-US" b="1" dirty="0">
                <a:latin typeface="+mn-lt"/>
              </a:rPr>
              <a:t>, Salem, </a:t>
            </a:r>
            <a:r>
              <a:rPr lang="en-US" b="1" dirty="0" err="1">
                <a:latin typeface="+mn-lt"/>
              </a:rPr>
              <a:t>Sychar</a:t>
            </a:r>
            <a:r>
              <a:rPr lang="en-US" b="1" dirty="0">
                <a:latin typeface="+mn-lt"/>
              </a:rPr>
              <a:t>, Canaan</a:t>
            </a:r>
          </a:p>
          <a:p>
            <a:r>
              <a:rPr lang="en-US" b="1" dirty="0">
                <a:latin typeface="+mn-lt"/>
              </a:rPr>
              <a:t>4. New churches in new territories</a:t>
            </a:r>
          </a:p>
          <a:p>
            <a:r>
              <a:rPr lang="en-US" b="1" dirty="0">
                <a:latin typeface="+mn-lt"/>
              </a:rPr>
              <a:t>5. Each Pastor plants a church in his District</a:t>
            </a:r>
          </a:p>
          <a:p>
            <a:endParaRPr lang="en-US" b="1" dirty="0">
              <a:latin typeface="+mn-lt"/>
            </a:endParaRPr>
          </a:p>
          <a:p>
            <a:endParaRPr lang="en-US" b="1" dirty="0">
              <a:latin typeface="+mn-lt"/>
            </a:endParaRPr>
          </a:p>
          <a:p>
            <a:endParaRPr lang="en-US" b="1" dirty="0">
              <a:latin typeface="+mn-lt"/>
            </a:endParaRPr>
          </a:p>
          <a:p>
            <a:endParaRPr lang="en-US" b="1" dirty="0">
              <a:latin typeface="+mn-lt"/>
            </a:endParaRPr>
          </a:p>
          <a:p>
            <a:endParaRPr lang="en-US" b="1" dirty="0">
              <a:latin typeface="+mn-lt"/>
            </a:endParaRPr>
          </a:p>
          <a:p>
            <a:pPr marL="114300" indent="-114300">
              <a:lnSpc>
                <a:spcPct val="90000"/>
              </a:lnSpc>
              <a:buFont typeface="Arial" panose="020B0604020202020204" pitchFamily="34" charset="0"/>
              <a:buChar char="•"/>
            </a:pPr>
            <a:endParaRPr lang="en-US" altLang="en-US" sz="1000" dirty="0">
              <a:solidFill>
                <a:schemeClr val="tx2"/>
              </a:solidFill>
              <a:latin typeface="Helvetica" panose="020B0604020202020204" pitchFamily="34" charset="0"/>
            </a:endParaRPr>
          </a:p>
        </p:txBody>
      </p:sp>
    </p:spTree>
    <p:extLst>
      <p:ext uri="{BB962C8B-B14F-4D97-AF65-F5344CB8AC3E}">
        <p14:creationId xmlns:p14="http://schemas.microsoft.com/office/powerpoint/2010/main" val="297859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6" name="Rectangle 35"/>
          <p:cNvSpPr>
            <a:spLocks noChangeArrowheads="1"/>
          </p:cNvSpPr>
          <p:nvPr/>
        </p:nvSpPr>
        <p:spPr bwMode="auto">
          <a:xfrm>
            <a:off x="6884994"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Responsible</a:t>
            </a:r>
          </a:p>
        </p:txBody>
      </p:sp>
      <p:sp>
        <p:nvSpPr>
          <p:cNvPr id="97" name="Rectangle 36"/>
          <p:cNvSpPr>
            <a:spLocks noChangeArrowheads="1"/>
          </p:cNvSpPr>
          <p:nvPr/>
        </p:nvSpPr>
        <p:spPr bwMode="auto">
          <a:xfrm>
            <a:off x="6884994"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r>
              <a:rPr lang="en-US" altLang="en-US" b="1" dirty="0" err="1">
                <a:solidFill>
                  <a:schemeClr val="tx2"/>
                </a:solidFill>
                <a:latin typeface="Helvetica" panose="020B0604020202020204" pitchFamily="34" charset="0"/>
              </a:rPr>
              <a:t>Anc</a:t>
            </a:r>
            <a:r>
              <a:rPr lang="en-US" altLang="en-US" b="1" dirty="0">
                <a:solidFill>
                  <a:schemeClr val="tx2"/>
                </a:solidFill>
                <a:latin typeface="Helvetica" panose="020B0604020202020204" pitchFamily="34" charset="0"/>
              </a:rPr>
              <a:t> Ernst </a:t>
            </a:r>
            <a:r>
              <a:rPr lang="en-US" altLang="en-US" b="1" dirty="0" err="1">
                <a:solidFill>
                  <a:schemeClr val="tx2"/>
                </a:solidFill>
                <a:latin typeface="Helvetica" panose="020B0604020202020204" pitchFamily="34" charset="0"/>
              </a:rPr>
              <a:t>Louinis</a:t>
            </a:r>
            <a:endParaRPr lang="en-US" altLang="en-US" b="1" dirty="0">
              <a:solidFill>
                <a:schemeClr val="tx2"/>
              </a:solidFill>
              <a:latin typeface="Helvetica" panose="020B0604020202020204" pitchFamily="34" charset="0"/>
            </a:endParaRPr>
          </a:p>
          <a:p>
            <a:pPr>
              <a:lnSpc>
                <a:spcPct val="90000"/>
              </a:lnSpc>
            </a:pPr>
            <a:endParaRPr lang="en-US" altLang="en-US"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endParaRPr lang="en-US" altLang="en-US" sz="1000" dirty="0">
              <a:solidFill>
                <a:schemeClr val="tx2"/>
              </a:solidFill>
              <a:latin typeface="Helvetica" panose="020B0604020202020204" pitchFamily="34" charset="0"/>
            </a:endParaRPr>
          </a:p>
        </p:txBody>
      </p:sp>
      <p:sp>
        <p:nvSpPr>
          <p:cNvPr id="98" name="Rectangle 35"/>
          <p:cNvSpPr>
            <a:spLocks noChangeArrowheads="1"/>
          </p:cNvSpPr>
          <p:nvPr/>
        </p:nvSpPr>
        <p:spPr bwMode="auto">
          <a:xfrm>
            <a:off x="4917641"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KPIs</a:t>
            </a:r>
          </a:p>
        </p:txBody>
      </p:sp>
      <p:sp>
        <p:nvSpPr>
          <p:cNvPr id="99" name="Rectangle 36"/>
          <p:cNvSpPr>
            <a:spLocks noChangeArrowheads="1"/>
          </p:cNvSpPr>
          <p:nvPr/>
        </p:nvSpPr>
        <p:spPr bwMode="auto">
          <a:xfrm>
            <a:off x="4917641"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altLang="en-US" sz="1000" dirty="0">
              <a:solidFill>
                <a:schemeClr val="tx2"/>
              </a:solidFill>
              <a:latin typeface="Helvetica" panose="020B0604020202020204" pitchFamily="34" charset="0"/>
            </a:endParaRPr>
          </a:p>
        </p:txBody>
      </p:sp>
      <p:sp>
        <p:nvSpPr>
          <p:cNvPr id="100" name="Rectangle 35"/>
          <p:cNvSpPr>
            <a:spLocks noChangeArrowheads="1"/>
          </p:cNvSpPr>
          <p:nvPr/>
        </p:nvSpPr>
        <p:spPr bwMode="auto">
          <a:xfrm>
            <a:off x="362819" y="1676400"/>
            <a:ext cx="4487964"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Objectives</a:t>
            </a:r>
          </a:p>
        </p:txBody>
      </p:sp>
      <p:sp>
        <p:nvSpPr>
          <p:cNvPr id="101" name="Rectangle 36"/>
          <p:cNvSpPr>
            <a:spLocks noChangeArrowheads="1"/>
          </p:cNvSpPr>
          <p:nvPr/>
        </p:nvSpPr>
        <p:spPr bwMode="auto">
          <a:xfrm>
            <a:off x="362819"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b="1" dirty="0">
              <a:latin typeface="+mn-lt"/>
            </a:endParaRPr>
          </a:p>
          <a:p>
            <a:pPr>
              <a:lnSpc>
                <a:spcPct val="90000"/>
              </a:lnSpc>
            </a:pPr>
            <a:r>
              <a:rPr lang="en-US" b="1" dirty="0">
                <a:latin typeface="+mn-lt"/>
              </a:rPr>
              <a:t>1. Immigration Clinic.</a:t>
            </a:r>
          </a:p>
          <a:p>
            <a:pPr>
              <a:lnSpc>
                <a:spcPct val="90000"/>
              </a:lnSpc>
            </a:pPr>
            <a:endParaRPr lang="en-US" b="1" dirty="0">
              <a:latin typeface="+mn-lt"/>
            </a:endParaRPr>
          </a:p>
          <a:p>
            <a:pPr>
              <a:lnSpc>
                <a:spcPct val="90000"/>
              </a:lnSpc>
            </a:pPr>
            <a:r>
              <a:rPr lang="en-US" b="1" dirty="0">
                <a:latin typeface="+mn-lt"/>
              </a:rPr>
              <a:t>2. Encourage Health Day and Health fair in the churches. </a:t>
            </a:r>
          </a:p>
          <a:p>
            <a:pPr>
              <a:lnSpc>
                <a:spcPct val="90000"/>
              </a:lnSpc>
            </a:pPr>
            <a:endParaRPr lang="en-US" b="1" dirty="0">
              <a:latin typeface="+mn-lt"/>
            </a:endParaRPr>
          </a:p>
          <a:p>
            <a:pPr>
              <a:lnSpc>
                <a:spcPct val="90000"/>
              </a:lnSpc>
            </a:pPr>
            <a:r>
              <a:rPr lang="en-US" b="1" dirty="0">
                <a:latin typeface="+mn-lt"/>
              </a:rPr>
              <a:t>3. ESL classes. </a:t>
            </a:r>
          </a:p>
          <a:p>
            <a:pPr>
              <a:lnSpc>
                <a:spcPct val="90000"/>
              </a:lnSpc>
            </a:pPr>
            <a:endParaRPr lang="en-US" b="1" dirty="0">
              <a:latin typeface="+mn-lt"/>
            </a:endParaRPr>
          </a:p>
          <a:p>
            <a:pPr marL="457200" indent="-457200">
              <a:lnSpc>
                <a:spcPct val="90000"/>
              </a:lnSpc>
            </a:pPr>
            <a:r>
              <a:rPr lang="en-US" b="1" dirty="0">
                <a:latin typeface="+mn-lt"/>
              </a:rPr>
              <a:t>4. Encourage Health Day and Health fair in the churches.</a:t>
            </a:r>
          </a:p>
          <a:p>
            <a:pPr marL="457200" indent="-457200">
              <a:lnSpc>
                <a:spcPct val="90000"/>
              </a:lnSpc>
            </a:pPr>
            <a:r>
              <a:rPr lang="en-US" b="1" dirty="0">
                <a:latin typeface="+mn-lt"/>
              </a:rPr>
              <a:t>5. Legal Documents Translation services. </a:t>
            </a:r>
          </a:p>
          <a:p>
            <a:pPr marL="457200" indent="-457200">
              <a:lnSpc>
                <a:spcPct val="90000"/>
              </a:lnSpc>
            </a:pPr>
            <a:endParaRPr lang="en-US" b="1" dirty="0">
              <a:solidFill>
                <a:srgbClr val="C00000"/>
              </a:solidFill>
              <a:latin typeface="+mn-lt"/>
            </a:endParaRPr>
          </a:p>
          <a:p>
            <a:pPr marL="457200" indent="-457200">
              <a:lnSpc>
                <a:spcPct val="90000"/>
              </a:lnSpc>
            </a:pPr>
            <a:endParaRPr lang="en-US" b="1" dirty="0">
              <a:latin typeface="+mn-lt"/>
            </a:endParaRPr>
          </a:p>
          <a:p>
            <a:pPr marL="457200" indent="-457200">
              <a:lnSpc>
                <a:spcPct val="90000"/>
              </a:lnSpc>
            </a:pPr>
            <a:endParaRPr lang="en-US" b="1" dirty="0">
              <a:latin typeface="+mn-lt"/>
            </a:endParaRPr>
          </a:p>
          <a:p>
            <a:pPr marL="114300" indent="-114300">
              <a:lnSpc>
                <a:spcPct val="90000"/>
              </a:lnSpc>
              <a:buFont typeface="Arial" panose="020B0604020202020204" pitchFamily="34" charset="0"/>
              <a:buChar char="•"/>
            </a:pPr>
            <a:endParaRPr lang="en-US" altLang="en-US" b="1" dirty="0">
              <a:solidFill>
                <a:schemeClr val="tx2"/>
              </a:solidFill>
              <a:latin typeface="Helvetica" panose="020B0604020202020204" pitchFamily="34" charset="0"/>
            </a:endParaRPr>
          </a:p>
        </p:txBody>
      </p:sp>
      <p:sp>
        <p:nvSpPr>
          <p:cNvPr id="102" name="Rectangle 35"/>
          <p:cNvSpPr>
            <a:spLocks noChangeArrowheads="1"/>
          </p:cNvSpPr>
          <p:nvPr/>
        </p:nvSpPr>
        <p:spPr bwMode="auto">
          <a:xfrm>
            <a:off x="362819" y="1072856"/>
            <a:ext cx="8422670" cy="55455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5. Community Service</a:t>
            </a:r>
          </a:p>
        </p:txBody>
      </p:sp>
    </p:spTree>
    <p:extLst>
      <p:ext uri="{BB962C8B-B14F-4D97-AF65-F5344CB8AC3E}">
        <p14:creationId xmlns:p14="http://schemas.microsoft.com/office/powerpoint/2010/main" val="459612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Scorecard Template</a:t>
            </a:r>
          </a:p>
        </p:txBody>
      </p:sp>
      <p:sp>
        <p:nvSpPr>
          <p:cNvPr id="96" name="Rectangle 35"/>
          <p:cNvSpPr>
            <a:spLocks noChangeArrowheads="1"/>
          </p:cNvSpPr>
          <p:nvPr/>
        </p:nvSpPr>
        <p:spPr bwMode="auto">
          <a:xfrm>
            <a:off x="6884994"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Responsible</a:t>
            </a:r>
          </a:p>
        </p:txBody>
      </p:sp>
      <p:sp>
        <p:nvSpPr>
          <p:cNvPr id="97" name="Rectangle 36"/>
          <p:cNvSpPr>
            <a:spLocks noChangeArrowheads="1"/>
          </p:cNvSpPr>
          <p:nvPr/>
        </p:nvSpPr>
        <p:spPr bwMode="auto">
          <a:xfrm>
            <a:off x="6884994"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r>
              <a:rPr lang="en-US" altLang="en-US" b="1" dirty="0">
                <a:solidFill>
                  <a:schemeClr val="tx2"/>
                </a:solidFill>
                <a:latin typeface="Helvetica" panose="020B0604020202020204" pitchFamily="34" charset="0"/>
              </a:rPr>
              <a:t>Pastors</a:t>
            </a:r>
          </a:p>
          <a:p>
            <a:pPr marL="114300" indent="-114300">
              <a:lnSpc>
                <a:spcPct val="90000"/>
              </a:lnSpc>
              <a:buFont typeface="Arial" panose="020B0604020202020204" pitchFamily="34" charset="0"/>
              <a:buChar char="•"/>
            </a:pPr>
            <a:endParaRPr lang="en-US" altLang="en-US"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r>
              <a:rPr lang="en-US" altLang="en-US" b="1" dirty="0">
                <a:solidFill>
                  <a:schemeClr val="tx2"/>
                </a:solidFill>
                <a:latin typeface="Helvetica" panose="020B0604020202020204" pitchFamily="34" charset="0"/>
              </a:rPr>
              <a:t>Doctors</a:t>
            </a:r>
            <a:r>
              <a:rPr lang="en-US" altLang="en-US" b="1">
                <a:solidFill>
                  <a:schemeClr val="tx2"/>
                </a:solidFill>
                <a:latin typeface="Helvetica" panose="020B0604020202020204" pitchFamily="34" charset="0"/>
              </a:rPr>
              <a:t>, </a:t>
            </a:r>
          </a:p>
          <a:p>
            <a:pPr marL="114300" indent="-114300">
              <a:lnSpc>
                <a:spcPct val="90000"/>
              </a:lnSpc>
            </a:pPr>
            <a:r>
              <a:rPr lang="en-US" altLang="en-US" b="1">
                <a:solidFill>
                  <a:schemeClr val="tx2"/>
                </a:solidFill>
                <a:latin typeface="Helvetica" panose="020B0604020202020204" pitchFamily="34" charset="0"/>
              </a:rPr>
              <a:t>Nurses</a:t>
            </a:r>
            <a:endParaRPr lang="en-US" altLang="en-US" b="1" dirty="0">
              <a:solidFill>
                <a:schemeClr val="tx2"/>
              </a:solidFill>
              <a:latin typeface="Helvetica" panose="020B0604020202020204" pitchFamily="34" charset="0"/>
            </a:endParaRPr>
          </a:p>
          <a:p>
            <a:pPr marL="114300" indent="-114300">
              <a:lnSpc>
                <a:spcPct val="90000"/>
              </a:lnSpc>
            </a:pPr>
            <a:endParaRPr lang="en-US" altLang="en-US" b="1" dirty="0">
              <a:solidFill>
                <a:schemeClr val="tx2"/>
              </a:solidFill>
              <a:latin typeface="Helvetica" panose="020B0604020202020204" pitchFamily="34" charset="0"/>
            </a:endParaRPr>
          </a:p>
          <a:p>
            <a:pPr marL="114300" indent="-114300">
              <a:lnSpc>
                <a:spcPct val="90000"/>
              </a:lnSpc>
              <a:buFont typeface="Arial" panose="020B0604020202020204" pitchFamily="34" charset="0"/>
              <a:buChar char="•"/>
            </a:pPr>
            <a:r>
              <a:rPr lang="en-US" altLang="en-US" b="1" dirty="0">
                <a:solidFill>
                  <a:schemeClr val="tx2"/>
                </a:solidFill>
                <a:latin typeface="Helvetica" panose="020B0604020202020204" pitchFamily="34" charset="0"/>
              </a:rPr>
              <a:t>Social workers</a:t>
            </a:r>
          </a:p>
        </p:txBody>
      </p:sp>
      <p:sp>
        <p:nvSpPr>
          <p:cNvPr id="98" name="Rectangle 35"/>
          <p:cNvSpPr>
            <a:spLocks noChangeArrowheads="1"/>
          </p:cNvSpPr>
          <p:nvPr/>
        </p:nvSpPr>
        <p:spPr bwMode="auto">
          <a:xfrm>
            <a:off x="4917641"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KPIs</a:t>
            </a:r>
          </a:p>
        </p:txBody>
      </p:sp>
      <p:sp>
        <p:nvSpPr>
          <p:cNvPr id="99" name="Rectangle 36"/>
          <p:cNvSpPr>
            <a:spLocks noChangeArrowheads="1"/>
          </p:cNvSpPr>
          <p:nvPr/>
        </p:nvSpPr>
        <p:spPr bwMode="auto">
          <a:xfrm>
            <a:off x="4917641"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altLang="en-US" sz="1000" dirty="0">
              <a:solidFill>
                <a:schemeClr val="tx2"/>
              </a:solidFill>
              <a:latin typeface="Helvetica" panose="020B0604020202020204" pitchFamily="34" charset="0"/>
            </a:endParaRPr>
          </a:p>
        </p:txBody>
      </p:sp>
      <p:sp>
        <p:nvSpPr>
          <p:cNvPr id="100" name="Rectangle 35"/>
          <p:cNvSpPr>
            <a:spLocks noChangeArrowheads="1"/>
          </p:cNvSpPr>
          <p:nvPr/>
        </p:nvSpPr>
        <p:spPr bwMode="auto">
          <a:xfrm>
            <a:off x="362819" y="1676400"/>
            <a:ext cx="4487964"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Objectives</a:t>
            </a:r>
          </a:p>
        </p:txBody>
      </p:sp>
      <p:sp>
        <p:nvSpPr>
          <p:cNvPr id="101" name="Rectangle 36"/>
          <p:cNvSpPr>
            <a:spLocks noChangeArrowheads="1"/>
          </p:cNvSpPr>
          <p:nvPr/>
        </p:nvSpPr>
        <p:spPr bwMode="auto">
          <a:xfrm>
            <a:off x="362819"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457200" indent="-457200">
              <a:lnSpc>
                <a:spcPct val="90000"/>
              </a:lnSpc>
              <a:buAutoNum type="arabicPeriod"/>
            </a:pPr>
            <a:r>
              <a:rPr lang="en-US" altLang="en-US" sz="2000" b="1" dirty="0">
                <a:latin typeface="+mn-lt"/>
              </a:rPr>
              <a:t>Camp Meeting</a:t>
            </a:r>
          </a:p>
          <a:p>
            <a:pPr marL="457200" indent="-457200">
              <a:lnSpc>
                <a:spcPct val="90000"/>
              </a:lnSpc>
            </a:pPr>
            <a:endParaRPr lang="en-US" altLang="en-US" sz="2000" b="1" dirty="0">
              <a:latin typeface="+mn-lt"/>
            </a:endParaRPr>
          </a:p>
          <a:p>
            <a:r>
              <a:rPr lang="en-US" altLang="en-US" sz="2000" b="1" dirty="0">
                <a:latin typeface="+mn-lt"/>
              </a:rPr>
              <a:t>2. </a:t>
            </a:r>
            <a:r>
              <a:rPr lang="en-US" sz="2000" b="1" dirty="0">
                <a:latin typeface="+mn-lt"/>
              </a:rPr>
              <a:t>An Association of Doctors and Health professionals </a:t>
            </a:r>
          </a:p>
          <a:p>
            <a:endParaRPr lang="en-US" sz="2000" b="1" dirty="0">
              <a:latin typeface="+mn-lt"/>
            </a:endParaRPr>
          </a:p>
          <a:p>
            <a:r>
              <a:rPr lang="en-US" sz="2000" b="1" dirty="0">
                <a:latin typeface="+mn-lt"/>
              </a:rPr>
              <a:t>3. Develop an exclusive health pamphlets series with an emphasis on our health message</a:t>
            </a:r>
          </a:p>
          <a:p>
            <a:endParaRPr lang="en-US" sz="2000" b="1" dirty="0">
              <a:latin typeface="+mn-lt"/>
            </a:endParaRPr>
          </a:p>
          <a:p>
            <a:r>
              <a:rPr lang="en-US" sz="2000" b="1" dirty="0">
                <a:latin typeface="+mn-lt"/>
              </a:rPr>
              <a:t>4. Use of the technology. Digital age </a:t>
            </a:r>
          </a:p>
          <a:p>
            <a:r>
              <a:rPr lang="en-US" sz="2000" b="1" dirty="0">
                <a:latin typeface="+mn-lt"/>
              </a:rPr>
              <a:t>Create a website in 2020 for MOOCs (Massive Open Online Courses) with free online courses available at any time for anyone</a:t>
            </a:r>
          </a:p>
          <a:p>
            <a:pPr marL="114300" indent="-114300">
              <a:lnSpc>
                <a:spcPct val="90000"/>
              </a:lnSpc>
              <a:buFont typeface="Arial" panose="020B0604020202020204" pitchFamily="34" charset="0"/>
              <a:buChar char="•"/>
            </a:pPr>
            <a:endParaRPr lang="en-US" altLang="en-US" sz="1800" b="1" dirty="0">
              <a:solidFill>
                <a:schemeClr val="tx2"/>
              </a:solidFill>
              <a:latin typeface="+mn-lt"/>
            </a:endParaRPr>
          </a:p>
        </p:txBody>
      </p:sp>
      <p:sp>
        <p:nvSpPr>
          <p:cNvPr id="102" name="Rectangle 35"/>
          <p:cNvSpPr>
            <a:spLocks noChangeArrowheads="1"/>
          </p:cNvSpPr>
          <p:nvPr/>
        </p:nvSpPr>
        <p:spPr bwMode="auto">
          <a:xfrm>
            <a:off x="362819" y="1072856"/>
            <a:ext cx="8422670" cy="55455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6. Vibrant Haitian Community</a:t>
            </a:r>
          </a:p>
        </p:txBody>
      </p:sp>
    </p:spTree>
    <p:extLst>
      <p:ext uri="{BB962C8B-B14F-4D97-AF65-F5344CB8AC3E}">
        <p14:creationId xmlns:p14="http://schemas.microsoft.com/office/powerpoint/2010/main" val="459612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Scorecard Template</a:t>
            </a:r>
          </a:p>
        </p:txBody>
      </p:sp>
      <p:sp>
        <p:nvSpPr>
          <p:cNvPr id="96" name="Rectangle 35"/>
          <p:cNvSpPr>
            <a:spLocks noChangeArrowheads="1"/>
          </p:cNvSpPr>
          <p:nvPr/>
        </p:nvSpPr>
        <p:spPr bwMode="auto">
          <a:xfrm>
            <a:off x="6884994"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Responsible</a:t>
            </a:r>
          </a:p>
        </p:txBody>
      </p:sp>
      <p:sp>
        <p:nvSpPr>
          <p:cNvPr id="97" name="Rectangle 36"/>
          <p:cNvSpPr>
            <a:spLocks noChangeArrowheads="1"/>
          </p:cNvSpPr>
          <p:nvPr/>
        </p:nvSpPr>
        <p:spPr bwMode="auto">
          <a:xfrm>
            <a:off x="6884994"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endParaRPr lang="en-US" altLang="en-US" sz="1000" dirty="0">
              <a:solidFill>
                <a:schemeClr val="tx2"/>
              </a:solidFill>
              <a:latin typeface="Helvetica" panose="020B0604020202020204" pitchFamily="34" charset="0"/>
            </a:endParaRPr>
          </a:p>
        </p:txBody>
      </p:sp>
      <p:sp>
        <p:nvSpPr>
          <p:cNvPr id="98" name="Rectangle 35"/>
          <p:cNvSpPr>
            <a:spLocks noChangeArrowheads="1"/>
          </p:cNvSpPr>
          <p:nvPr/>
        </p:nvSpPr>
        <p:spPr bwMode="auto">
          <a:xfrm>
            <a:off x="4917641"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KPIs</a:t>
            </a:r>
          </a:p>
        </p:txBody>
      </p:sp>
      <p:sp>
        <p:nvSpPr>
          <p:cNvPr id="99" name="Rectangle 36"/>
          <p:cNvSpPr>
            <a:spLocks noChangeArrowheads="1"/>
          </p:cNvSpPr>
          <p:nvPr/>
        </p:nvSpPr>
        <p:spPr bwMode="auto">
          <a:xfrm>
            <a:off x="4917641"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altLang="en-US" sz="1000" dirty="0">
              <a:solidFill>
                <a:schemeClr val="tx2"/>
              </a:solidFill>
              <a:latin typeface="Helvetica" panose="020B0604020202020204" pitchFamily="34" charset="0"/>
            </a:endParaRPr>
          </a:p>
        </p:txBody>
      </p:sp>
      <p:sp>
        <p:nvSpPr>
          <p:cNvPr id="100" name="Rectangle 35"/>
          <p:cNvSpPr>
            <a:spLocks noChangeArrowheads="1"/>
          </p:cNvSpPr>
          <p:nvPr/>
        </p:nvSpPr>
        <p:spPr bwMode="auto">
          <a:xfrm>
            <a:off x="362819" y="1676400"/>
            <a:ext cx="4487964"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Objectives</a:t>
            </a:r>
          </a:p>
        </p:txBody>
      </p:sp>
      <p:sp>
        <p:nvSpPr>
          <p:cNvPr id="101" name="Rectangle 36"/>
          <p:cNvSpPr>
            <a:spLocks noChangeArrowheads="1"/>
          </p:cNvSpPr>
          <p:nvPr/>
        </p:nvSpPr>
        <p:spPr bwMode="auto">
          <a:xfrm>
            <a:off x="362819"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r>
              <a:rPr lang="en-US" sz="2000" b="1" dirty="0"/>
              <a:t>5. Establish a website for the Franco Haitian ministries:</a:t>
            </a:r>
          </a:p>
          <a:p>
            <a:r>
              <a:rPr lang="en-US" sz="2000" b="1" dirty="0"/>
              <a:t>Home page, Church Planting, Strategic Plan, Gallery Photos, Calendar  Events</a:t>
            </a:r>
          </a:p>
          <a:p>
            <a:endParaRPr lang="en-US" sz="2000" b="1" dirty="0"/>
          </a:p>
          <a:p>
            <a:r>
              <a:rPr lang="en-US" sz="2000" b="1" dirty="0"/>
              <a:t>6. Stewardship: one week of stewardship a year in March</a:t>
            </a:r>
          </a:p>
          <a:p>
            <a:r>
              <a:rPr lang="en-US" sz="2000" b="1" dirty="0"/>
              <a:t>1 </a:t>
            </a:r>
            <a:r>
              <a:rPr lang="en-US" sz="2000" b="1" dirty="0" err="1"/>
              <a:t>sabbath</a:t>
            </a:r>
            <a:r>
              <a:rPr lang="en-US" sz="2000" b="1" dirty="0"/>
              <a:t> per year in December</a:t>
            </a:r>
          </a:p>
          <a:p>
            <a:pPr marL="114300" indent="-114300">
              <a:lnSpc>
                <a:spcPct val="90000"/>
              </a:lnSpc>
              <a:buFont typeface="Arial" panose="020B0604020202020204" pitchFamily="34" charset="0"/>
              <a:buChar char="•"/>
            </a:pPr>
            <a:endParaRPr lang="en-US" altLang="en-US" sz="1800" b="1" dirty="0">
              <a:solidFill>
                <a:schemeClr val="tx2"/>
              </a:solidFill>
              <a:latin typeface="+mn-lt"/>
            </a:endParaRPr>
          </a:p>
        </p:txBody>
      </p:sp>
      <p:sp>
        <p:nvSpPr>
          <p:cNvPr id="102" name="Rectangle 35"/>
          <p:cNvSpPr>
            <a:spLocks noChangeArrowheads="1"/>
          </p:cNvSpPr>
          <p:nvPr/>
        </p:nvSpPr>
        <p:spPr bwMode="auto">
          <a:xfrm>
            <a:off x="362819" y="1072856"/>
            <a:ext cx="8422670" cy="55455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6. Vibrant Haitian Community</a:t>
            </a:r>
          </a:p>
        </p:txBody>
      </p:sp>
    </p:spTree>
    <p:extLst>
      <p:ext uri="{BB962C8B-B14F-4D97-AF65-F5344CB8AC3E}">
        <p14:creationId xmlns:p14="http://schemas.microsoft.com/office/powerpoint/2010/main" val="45961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Scorecard Template</a:t>
            </a:r>
          </a:p>
        </p:txBody>
      </p:sp>
      <p:sp>
        <p:nvSpPr>
          <p:cNvPr id="96" name="Rectangle 35"/>
          <p:cNvSpPr>
            <a:spLocks noChangeArrowheads="1"/>
          </p:cNvSpPr>
          <p:nvPr/>
        </p:nvSpPr>
        <p:spPr bwMode="auto">
          <a:xfrm>
            <a:off x="6884994"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Responsible</a:t>
            </a:r>
          </a:p>
        </p:txBody>
      </p:sp>
      <p:sp>
        <p:nvSpPr>
          <p:cNvPr id="97" name="Rectangle 36"/>
          <p:cNvSpPr>
            <a:spLocks noChangeArrowheads="1"/>
          </p:cNvSpPr>
          <p:nvPr/>
        </p:nvSpPr>
        <p:spPr bwMode="auto">
          <a:xfrm>
            <a:off x="6884994"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pPr>
            <a:endParaRPr lang="en-US" altLang="en-US" sz="1000" dirty="0">
              <a:solidFill>
                <a:schemeClr val="tx2"/>
              </a:solidFill>
              <a:latin typeface="Helvetica" panose="020B0604020202020204" pitchFamily="34" charset="0"/>
            </a:endParaRPr>
          </a:p>
        </p:txBody>
      </p:sp>
      <p:sp>
        <p:nvSpPr>
          <p:cNvPr id="98" name="Rectangle 35"/>
          <p:cNvSpPr>
            <a:spLocks noChangeArrowheads="1"/>
          </p:cNvSpPr>
          <p:nvPr/>
        </p:nvSpPr>
        <p:spPr bwMode="auto">
          <a:xfrm>
            <a:off x="4917641" y="1676400"/>
            <a:ext cx="1900495"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KPIs</a:t>
            </a:r>
          </a:p>
        </p:txBody>
      </p:sp>
      <p:sp>
        <p:nvSpPr>
          <p:cNvPr id="99" name="Rectangle 36"/>
          <p:cNvSpPr>
            <a:spLocks noChangeArrowheads="1"/>
          </p:cNvSpPr>
          <p:nvPr/>
        </p:nvSpPr>
        <p:spPr bwMode="auto">
          <a:xfrm>
            <a:off x="4917641" y="2286000"/>
            <a:ext cx="1900495"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114300" indent="-114300">
              <a:lnSpc>
                <a:spcPct val="90000"/>
              </a:lnSpc>
              <a:buFont typeface="Arial" panose="020B0604020202020204" pitchFamily="34" charset="0"/>
              <a:buChar char="•"/>
            </a:pPr>
            <a:endParaRPr lang="en-US" altLang="en-US" sz="1000" dirty="0">
              <a:solidFill>
                <a:schemeClr val="tx2"/>
              </a:solidFill>
              <a:latin typeface="Helvetica" panose="020B0604020202020204" pitchFamily="34" charset="0"/>
            </a:endParaRPr>
          </a:p>
        </p:txBody>
      </p:sp>
      <p:sp>
        <p:nvSpPr>
          <p:cNvPr id="100" name="Rectangle 35"/>
          <p:cNvSpPr>
            <a:spLocks noChangeArrowheads="1"/>
          </p:cNvSpPr>
          <p:nvPr/>
        </p:nvSpPr>
        <p:spPr bwMode="auto">
          <a:xfrm>
            <a:off x="362819" y="1676400"/>
            <a:ext cx="4487964" cy="53543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Objectives</a:t>
            </a:r>
          </a:p>
        </p:txBody>
      </p:sp>
      <p:sp>
        <p:nvSpPr>
          <p:cNvPr id="101" name="Rectangle 36"/>
          <p:cNvSpPr>
            <a:spLocks noChangeArrowheads="1"/>
          </p:cNvSpPr>
          <p:nvPr/>
        </p:nvSpPr>
        <p:spPr bwMode="auto">
          <a:xfrm>
            <a:off x="362819" y="2286000"/>
            <a:ext cx="4487964" cy="4221886"/>
          </a:xfrm>
          <a:prstGeom prst="rect">
            <a:avLst/>
          </a:prstGeom>
          <a:solidFill>
            <a:schemeClr val="bg1"/>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18288" anchor="t"/>
          <a:lstStyle>
            <a:lvl1pPr>
              <a:spcBef>
                <a:spcPct val="0"/>
              </a:spcBef>
              <a:defRPr sz="2400">
                <a:solidFill>
                  <a:schemeClr val="tx1"/>
                </a:solidFill>
                <a:latin typeface="Times" panose="02020603050405020304" pitchFamily="18" charset="0"/>
              </a:defRPr>
            </a:lvl1pPr>
            <a:lvl2pPr marL="977900" indent="-457200">
              <a:spcBef>
                <a:spcPct val="0"/>
              </a:spcBef>
              <a:defRPr sz="2400">
                <a:solidFill>
                  <a:schemeClr val="tx1"/>
                </a:solidFill>
                <a:latin typeface="Times" panose="02020603050405020304" pitchFamily="18" charset="0"/>
              </a:defRPr>
            </a:lvl2pPr>
            <a:lvl3pPr marL="1549400" indent="-457200">
              <a:spcBef>
                <a:spcPct val="0"/>
              </a:spcBef>
              <a:defRPr sz="2400">
                <a:solidFill>
                  <a:schemeClr val="tx1"/>
                </a:solidFill>
                <a:latin typeface="Times" panose="02020603050405020304" pitchFamily="18" charset="0"/>
              </a:defRPr>
            </a:lvl3pPr>
            <a:lvl4pPr marL="2120900" indent="-457200">
              <a:spcBef>
                <a:spcPct val="0"/>
              </a:spcBef>
              <a:defRPr sz="2400">
                <a:solidFill>
                  <a:schemeClr val="tx1"/>
                </a:solidFill>
                <a:latin typeface="Times" panose="02020603050405020304" pitchFamily="18" charset="0"/>
              </a:defRPr>
            </a:lvl4pPr>
            <a:lvl5pPr marL="2692400" indent="-457200">
              <a:spcBef>
                <a:spcPct val="0"/>
              </a:spcBef>
              <a:defRPr sz="2400">
                <a:solidFill>
                  <a:schemeClr val="tx1"/>
                </a:solidFill>
                <a:latin typeface="Times" panose="02020603050405020304" pitchFamily="18" charset="0"/>
              </a:defRPr>
            </a:lvl5pPr>
            <a:lvl6pPr marL="3149600" indent="-457200" eaLnBrk="0" fontAlgn="base" hangingPunct="0">
              <a:spcBef>
                <a:spcPct val="0"/>
              </a:spcBef>
              <a:spcAft>
                <a:spcPct val="0"/>
              </a:spcAft>
              <a:defRPr sz="2400">
                <a:solidFill>
                  <a:schemeClr val="tx1"/>
                </a:solidFill>
                <a:latin typeface="Times" panose="02020603050405020304" pitchFamily="18" charset="0"/>
              </a:defRPr>
            </a:lvl6pPr>
            <a:lvl7pPr marL="3606800" indent="-457200" eaLnBrk="0" fontAlgn="base" hangingPunct="0">
              <a:spcBef>
                <a:spcPct val="0"/>
              </a:spcBef>
              <a:spcAft>
                <a:spcPct val="0"/>
              </a:spcAft>
              <a:defRPr sz="2400">
                <a:solidFill>
                  <a:schemeClr val="tx1"/>
                </a:solidFill>
                <a:latin typeface="Times" panose="02020603050405020304" pitchFamily="18" charset="0"/>
              </a:defRPr>
            </a:lvl7pPr>
            <a:lvl8pPr marL="4064000" indent="-457200" eaLnBrk="0" fontAlgn="base" hangingPunct="0">
              <a:spcBef>
                <a:spcPct val="0"/>
              </a:spcBef>
              <a:spcAft>
                <a:spcPct val="0"/>
              </a:spcAft>
              <a:defRPr sz="2400">
                <a:solidFill>
                  <a:schemeClr val="tx1"/>
                </a:solidFill>
                <a:latin typeface="Times" panose="02020603050405020304" pitchFamily="18" charset="0"/>
              </a:defRPr>
            </a:lvl8pPr>
            <a:lvl9pPr marL="4521200" indent="-457200" eaLnBrk="0" fontAlgn="base" hangingPunct="0">
              <a:spcBef>
                <a:spcPct val="0"/>
              </a:spcBef>
              <a:spcAft>
                <a:spcPct val="0"/>
              </a:spcAft>
              <a:defRPr sz="2400">
                <a:solidFill>
                  <a:schemeClr val="tx1"/>
                </a:solidFill>
                <a:latin typeface="Times" panose="02020603050405020304" pitchFamily="18" charset="0"/>
              </a:defRPr>
            </a:lvl9pPr>
          </a:lstStyle>
          <a:p>
            <a:pPr marL="228600" indent="-228600">
              <a:lnSpc>
                <a:spcPct val="90000"/>
              </a:lnSpc>
              <a:buAutoNum type="arabicPeriod"/>
            </a:pPr>
            <a:r>
              <a:rPr lang="en-US" altLang="en-US" sz="3600" b="1" dirty="0">
                <a:solidFill>
                  <a:schemeClr val="tx2"/>
                </a:solidFill>
                <a:latin typeface="Helvetica" panose="020B0604020202020204" pitchFamily="34" charset="0"/>
              </a:rPr>
              <a:t> School of Evangelism</a:t>
            </a:r>
          </a:p>
          <a:p>
            <a:pPr marL="228600" indent="-228600">
              <a:lnSpc>
                <a:spcPct val="90000"/>
              </a:lnSpc>
            </a:pPr>
            <a:endParaRPr lang="en-US" altLang="en-US" sz="3600" b="1" dirty="0">
              <a:solidFill>
                <a:schemeClr val="tx2"/>
              </a:solidFill>
              <a:latin typeface="Helvetica" panose="020B0604020202020204" pitchFamily="34" charset="0"/>
            </a:endParaRPr>
          </a:p>
          <a:p>
            <a:pPr marL="228600" indent="-228600">
              <a:lnSpc>
                <a:spcPct val="90000"/>
              </a:lnSpc>
            </a:pPr>
            <a:r>
              <a:rPr lang="en-US" altLang="en-US" sz="3600" b="1" dirty="0">
                <a:solidFill>
                  <a:schemeClr val="tx2"/>
                </a:solidFill>
                <a:latin typeface="Helvetica" panose="020B0604020202020204" pitchFamily="34" charset="0"/>
              </a:rPr>
              <a:t>2. Seminars</a:t>
            </a:r>
          </a:p>
          <a:p>
            <a:pPr marL="228600" indent="-228600">
              <a:lnSpc>
                <a:spcPct val="90000"/>
              </a:lnSpc>
            </a:pPr>
            <a:endParaRPr lang="en-US" altLang="en-US" sz="3600" b="1" dirty="0">
              <a:solidFill>
                <a:schemeClr val="tx2"/>
              </a:solidFill>
              <a:latin typeface="Helvetica" panose="020B0604020202020204" pitchFamily="34" charset="0"/>
            </a:endParaRPr>
          </a:p>
          <a:p>
            <a:pPr marL="228600" indent="-228600">
              <a:lnSpc>
                <a:spcPct val="90000"/>
              </a:lnSpc>
            </a:pPr>
            <a:r>
              <a:rPr lang="en-US" altLang="en-US" sz="3600" b="1" dirty="0">
                <a:solidFill>
                  <a:schemeClr val="tx2"/>
                </a:solidFill>
                <a:latin typeface="Helvetica" panose="020B0604020202020204" pitchFamily="34" charset="0"/>
              </a:rPr>
              <a:t>3. Books</a:t>
            </a:r>
          </a:p>
          <a:p>
            <a:pPr marL="228600" indent="-228600">
              <a:lnSpc>
                <a:spcPct val="90000"/>
              </a:lnSpc>
            </a:pPr>
            <a:endParaRPr lang="en-US" altLang="en-US" sz="3600" b="1" dirty="0">
              <a:solidFill>
                <a:schemeClr val="tx2"/>
              </a:solidFill>
              <a:latin typeface="Helvetica" panose="020B0604020202020204" pitchFamily="34" charset="0"/>
            </a:endParaRPr>
          </a:p>
          <a:p>
            <a:pPr marL="228600" indent="-228600">
              <a:lnSpc>
                <a:spcPct val="90000"/>
              </a:lnSpc>
            </a:pPr>
            <a:endParaRPr lang="en-US" altLang="en-US" sz="3600" b="1" dirty="0">
              <a:solidFill>
                <a:schemeClr val="tx2"/>
              </a:solidFill>
              <a:latin typeface="Helvetica" panose="020B0604020202020204" pitchFamily="34" charset="0"/>
            </a:endParaRPr>
          </a:p>
        </p:txBody>
      </p:sp>
      <p:sp>
        <p:nvSpPr>
          <p:cNvPr id="102" name="Rectangle 35"/>
          <p:cNvSpPr>
            <a:spLocks noChangeArrowheads="1"/>
          </p:cNvSpPr>
          <p:nvPr/>
        </p:nvSpPr>
        <p:spPr bwMode="auto">
          <a:xfrm>
            <a:off x="362819" y="1072856"/>
            <a:ext cx="8422670" cy="554553"/>
          </a:xfrm>
          <a:prstGeom prst="rect">
            <a:avLst/>
          </a:prstGeom>
          <a:solidFill>
            <a:schemeClr val="tx2"/>
          </a:solidFill>
          <a:ln w="12700">
            <a:solidFill>
              <a:schemeClr val="folHlink"/>
            </a:solidFill>
            <a:miter lim="800000"/>
            <a:headEnd type="none" w="sm" len="sm"/>
            <a:tailEnd type="none" w="sm" len="sm"/>
          </a:ln>
          <a:effectLst/>
        </p:spPr>
        <p:txBody>
          <a:bodyPr anchor="ctr"/>
          <a:lstStyle/>
          <a:p>
            <a:pPr algn="ctr">
              <a:spcBef>
                <a:spcPct val="25000"/>
              </a:spcBef>
            </a:pPr>
            <a:r>
              <a:rPr lang="en-US" altLang="en-US" sz="2000" b="1" dirty="0">
                <a:solidFill>
                  <a:schemeClr val="bg1"/>
                </a:solidFill>
                <a:latin typeface="Helvetica" panose="020B0604020202020204" pitchFamily="34" charset="0"/>
              </a:rPr>
              <a:t>7. Training &amp; Growth</a:t>
            </a:r>
          </a:p>
        </p:txBody>
      </p:sp>
    </p:spTree>
    <p:extLst>
      <p:ext uri="{BB962C8B-B14F-4D97-AF65-F5344CB8AC3E}">
        <p14:creationId xmlns:p14="http://schemas.microsoft.com/office/powerpoint/2010/main" val="45961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flipH="1">
            <a:off x="3779228" y="4014789"/>
            <a:ext cx="5200650" cy="2706687"/>
            <a:chOff x="-963" y="2529"/>
            <a:chExt cx="3572" cy="1705"/>
          </a:xfrm>
        </p:grpSpPr>
        <p:sp>
          <p:nvSpPr>
            <p:cNvPr id="42" name="Line 3"/>
            <p:cNvSpPr>
              <a:spLocks noChangeShapeType="1"/>
            </p:cNvSpPr>
            <p:nvPr/>
          </p:nvSpPr>
          <p:spPr bwMode="auto">
            <a:xfrm flipV="1">
              <a:off x="-98" y="2539"/>
              <a:ext cx="2707" cy="1695"/>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3" name="Line 4"/>
            <p:cNvSpPr>
              <a:spLocks noChangeShapeType="1"/>
            </p:cNvSpPr>
            <p:nvPr/>
          </p:nvSpPr>
          <p:spPr bwMode="auto">
            <a:xfrm flipV="1">
              <a:off x="-516" y="2551"/>
              <a:ext cx="3102" cy="1683"/>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4" name="Line 5"/>
            <p:cNvSpPr>
              <a:spLocks noChangeShapeType="1"/>
            </p:cNvSpPr>
            <p:nvPr/>
          </p:nvSpPr>
          <p:spPr bwMode="auto">
            <a:xfrm flipV="1">
              <a:off x="-963" y="2529"/>
              <a:ext cx="3571" cy="1705"/>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5" name="Line 6"/>
            <p:cNvSpPr>
              <a:spLocks noChangeShapeType="1"/>
            </p:cNvSpPr>
            <p:nvPr/>
          </p:nvSpPr>
          <p:spPr bwMode="auto">
            <a:xfrm flipV="1">
              <a:off x="-825" y="2541"/>
              <a:ext cx="3417" cy="1279"/>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6" name="Line 7"/>
            <p:cNvSpPr>
              <a:spLocks noChangeShapeType="1"/>
            </p:cNvSpPr>
            <p:nvPr/>
          </p:nvSpPr>
          <p:spPr bwMode="auto">
            <a:xfrm flipV="1">
              <a:off x="-825" y="2541"/>
              <a:ext cx="3405" cy="1021"/>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7" name="Line 8"/>
            <p:cNvSpPr>
              <a:spLocks noChangeShapeType="1"/>
            </p:cNvSpPr>
            <p:nvPr/>
          </p:nvSpPr>
          <p:spPr bwMode="auto">
            <a:xfrm flipV="1">
              <a:off x="-819" y="2529"/>
              <a:ext cx="3393" cy="661"/>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8" name="Line 9"/>
            <p:cNvSpPr>
              <a:spLocks noChangeShapeType="1"/>
            </p:cNvSpPr>
            <p:nvPr/>
          </p:nvSpPr>
          <p:spPr bwMode="auto">
            <a:xfrm flipV="1">
              <a:off x="-819" y="2529"/>
              <a:ext cx="3405" cy="403"/>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49" name="Line 10"/>
          <p:cNvSpPr>
            <a:spLocks noChangeShapeType="1"/>
          </p:cNvSpPr>
          <p:nvPr/>
        </p:nvSpPr>
        <p:spPr bwMode="auto">
          <a:xfrm>
            <a:off x="0" y="6234113"/>
            <a:ext cx="8272097" cy="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50" name="AutoShape 12"/>
          <p:cNvSpPr>
            <a:spLocks noChangeArrowheads="1"/>
          </p:cNvSpPr>
          <p:nvPr/>
        </p:nvSpPr>
        <p:spPr bwMode="auto">
          <a:xfrm>
            <a:off x="945903" y="1525054"/>
            <a:ext cx="99646" cy="88900"/>
          </a:xfrm>
          <a:prstGeom prst="star5">
            <a:avLst/>
          </a:prstGeom>
          <a:gradFill rotWithShape="0">
            <a:gsLst>
              <a:gs pos="0">
                <a:schemeClr val="tx1"/>
              </a:gs>
              <a:gs pos="100000">
                <a:srgbClr val="4D4D4D"/>
              </a:gs>
            </a:gsLst>
            <a:path path="shape">
              <a:fillToRect l="50000" t="50000" r="50000" b="50000"/>
            </a:path>
          </a:gradFill>
          <a:ln w="3175">
            <a:noFill/>
            <a:miter lim="800000"/>
            <a:headEnd/>
            <a:tailEnd/>
          </a:ln>
          <a:effectLst/>
        </p:spPr>
        <p:txBody>
          <a:bodyPr lIns="0" tIns="0" rIns="0" bIns="0" anchor="ctr"/>
          <a:lstStyle/>
          <a:p>
            <a:pPr algn="ctr">
              <a:defRPr/>
            </a:pPr>
            <a:endParaRPr lang="zh-CN" altLang="en-US">
              <a:latin typeface="Arial" charset="0"/>
              <a:ea typeface="SimSun" pitchFamily="2" charset="-122"/>
            </a:endParaRPr>
          </a:p>
        </p:txBody>
      </p:sp>
      <p:sp>
        <p:nvSpPr>
          <p:cNvPr id="51" name="AutoShape 13"/>
          <p:cNvSpPr>
            <a:spLocks noChangeArrowheads="1"/>
          </p:cNvSpPr>
          <p:nvPr/>
        </p:nvSpPr>
        <p:spPr bwMode="auto">
          <a:xfrm>
            <a:off x="1647823" y="1110717"/>
            <a:ext cx="206619" cy="182562"/>
          </a:xfrm>
          <a:prstGeom prst="star5">
            <a:avLst/>
          </a:prstGeom>
          <a:gradFill rotWithShape="0">
            <a:gsLst>
              <a:gs pos="0">
                <a:schemeClr val="tx1"/>
              </a:gs>
              <a:gs pos="100000">
                <a:schemeClr val="bg2"/>
              </a:gs>
            </a:gsLst>
            <a:path path="shape">
              <a:fillToRect l="50000" t="50000" r="50000" b="50000"/>
            </a:path>
          </a:gradFill>
          <a:ln w="3175">
            <a:noFill/>
            <a:miter lim="800000"/>
            <a:headEnd/>
            <a:tailEnd/>
          </a:ln>
          <a:effectLst/>
        </p:spPr>
        <p:txBody>
          <a:bodyPr lIns="0" tIns="0" rIns="0" bIns="0" anchor="ctr"/>
          <a:lstStyle/>
          <a:p>
            <a:pPr algn="ctr">
              <a:defRPr/>
            </a:pPr>
            <a:endParaRPr lang="zh-CN" altLang="en-US">
              <a:latin typeface="Arial" charset="0"/>
              <a:ea typeface="SimSun" pitchFamily="2" charset="-122"/>
            </a:endParaRPr>
          </a:p>
        </p:txBody>
      </p:sp>
      <p:sp>
        <p:nvSpPr>
          <p:cNvPr id="52" name="AutoShape 14"/>
          <p:cNvSpPr>
            <a:spLocks noChangeArrowheads="1"/>
          </p:cNvSpPr>
          <p:nvPr/>
        </p:nvSpPr>
        <p:spPr bwMode="auto">
          <a:xfrm>
            <a:off x="3289054" y="1563154"/>
            <a:ext cx="73269" cy="76200"/>
          </a:xfrm>
          <a:prstGeom prst="star4">
            <a:avLst>
              <a:gd name="adj" fmla="val 12500"/>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lstStyle/>
          <a:p>
            <a:pPr algn="ctr"/>
            <a:endParaRPr lang="zh-CN" altLang="en-US">
              <a:ea typeface="SimSun" pitchFamily="2" charset="-122"/>
            </a:endParaRPr>
          </a:p>
        </p:txBody>
      </p:sp>
      <p:sp>
        <p:nvSpPr>
          <p:cNvPr id="53" name="AutoShape 15"/>
          <p:cNvSpPr>
            <a:spLocks noChangeArrowheads="1"/>
          </p:cNvSpPr>
          <p:nvPr/>
        </p:nvSpPr>
        <p:spPr bwMode="auto">
          <a:xfrm>
            <a:off x="7537716" y="2920640"/>
            <a:ext cx="231531" cy="241300"/>
          </a:xfrm>
          <a:prstGeom prst="star4">
            <a:avLst>
              <a:gd name="adj" fmla="val 12500"/>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lstStyle/>
          <a:p>
            <a:pPr algn="ctr"/>
            <a:endParaRPr lang="zh-CN" altLang="en-US">
              <a:ea typeface="SimSun" pitchFamily="2" charset="-122"/>
            </a:endParaRPr>
          </a:p>
        </p:txBody>
      </p:sp>
      <p:sp>
        <p:nvSpPr>
          <p:cNvPr id="54" name="AutoShape 16"/>
          <p:cNvSpPr>
            <a:spLocks noChangeArrowheads="1"/>
          </p:cNvSpPr>
          <p:nvPr/>
        </p:nvSpPr>
        <p:spPr bwMode="auto">
          <a:xfrm>
            <a:off x="4879509" y="1917341"/>
            <a:ext cx="156797" cy="180975"/>
          </a:xfrm>
          <a:prstGeom prst="star4">
            <a:avLst>
              <a:gd name="adj" fmla="val 12500"/>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lstStyle/>
          <a:p>
            <a:pPr algn="ctr"/>
            <a:endParaRPr lang="zh-CN" altLang="en-US">
              <a:ea typeface="SimSun" pitchFamily="2" charset="-122"/>
            </a:endParaRPr>
          </a:p>
        </p:txBody>
      </p:sp>
      <p:sp>
        <p:nvSpPr>
          <p:cNvPr id="55" name="AutoShape 17"/>
          <p:cNvSpPr>
            <a:spLocks noChangeArrowheads="1"/>
          </p:cNvSpPr>
          <p:nvPr/>
        </p:nvSpPr>
        <p:spPr bwMode="auto">
          <a:xfrm>
            <a:off x="3907959" y="2306692"/>
            <a:ext cx="117231" cy="88900"/>
          </a:xfrm>
          <a:prstGeom prst="star4">
            <a:avLst>
              <a:gd name="adj" fmla="val 12500"/>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lstStyle/>
          <a:p>
            <a:pPr algn="ctr"/>
            <a:endParaRPr lang="zh-CN" altLang="en-US">
              <a:ea typeface="SimSun" pitchFamily="2" charset="-122"/>
            </a:endParaRPr>
          </a:p>
        </p:txBody>
      </p:sp>
      <p:sp>
        <p:nvSpPr>
          <p:cNvPr id="56" name="AutoShape 18"/>
          <p:cNvSpPr>
            <a:spLocks noChangeArrowheads="1"/>
          </p:cNvSpPr>
          <p:nvPr/>
        </p:nvSpPr>
        <p:spPr bwMode="auto">
          <a:xfrm>
            <a:off x="377333" y="1953266"/>
            <a:ext cx="281354" cy="244475"/>
          </a:xfrm>
          <a:prstGeom prst="star5">
            <a:avLst/>
          </a:prstGeom>
          <a:gradFill rotWithShape="0">
            <a:gsLst>
              <a:gs pos="0">
                <a:schemeClr val="tx1"/>
              </a:gs>
              <a:gs pos="100000">
                <a:srgbClr val="4D4D4D"/>
              </a:gs>
            </a:gsLst>
            <a:path path="shape">
              <a:fillToRect l="50000" t="50000" r="50000" b="50000"/>
            </a:path>
          </a:gradFill>
          <a:ln w="3175">
            <a:noFill/>
            <a:miter lim="800000"/>
            <a:headEnd/>
            <a:tailEnd/>
          </a:ln>
          <a:effectLst/>
        </p:spPr>
        <p:txBody>
          <a:bodyPr lIns="0" tIns="0" rIns="0" bIns="0" anchor="ctr"/>
          <a:lstStyle/>
          <a:p>
            <a:pPr algn="ctr">
              <a:defRPr/>
            </a:pPr>
            <a:endParaRPr lang="zh-CN" altLang="en-US">
              <a:latin typeface="Arial" charset="0"/>
              <a:ea typeface="SimSun" pitchFamily="2" charset="-122"/>
            </a:endParaRPr>
          </a:p>
        </p:txBody>
      </p:sp>
      <p:sp>
        <p:nvSpPr>
          <p:cNvPr id="57" name="AutoShape 19"/>
          <p:cNvSpPr>
            <a:spLocks noChangeArrowheads="1"/>
          </p:cNvSpPr>
          <p:nvPr/>
        </p:nvSpPr>
        <p:spPr bwMode="auto">
          <a:xfrm>
            <a:off x="695934" y="2197740"/>
            <a:ext cx="339970" cy="355600"/>
          </a:xfrm>
          <a:prstGeom prst="star4">
            <a:avLst>
              <a:gd name="adj" fmla="val 12500"/>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lstStyle/>
          <a:p>
            <a:pPr algn="ctr"/>
            <a:endParaRPr lang="zh-CN" altLang="en-US">
              <a:ea typeface="SimSun" pitchFamily="2" charset="-122"/>
            </a:endParaRPr>
          </a:p>
        </p:txBody>
      </p:sp>
      <p:sp>
        <p:nvSpPr>
          <p:cNvPr id="58" name="AutoShape 20"/>
          <p:cNvSpPr>
            <a:spLocks noChangeArrowheads="1"/>
          </p:cNvSpPr>
          <p:nvPr/>
        </p:nvSpPr>
        <p:spPr bwMode="auto">
          <a:xfrm>
            <a:off x="3442696" y="3202682"/>
            <a:ext cx="99646" cy="88900"/>
          </a:xfrm>
          <a:prstGeom prst="star5">
            <a:avLst/>
          </a:prstGeom>
          <a:gradFill rotWithShape="0">
            <a:gsLst>
              <a:gs pos="0">
                <a:schemeClr val="tx1"/>
              </a:gs>
              <a:gs pos="100000">
                <a:srgbClr val="4D4D4D"/>
              </a:gs>
            </a:gsLst>
            <a:path path="shape">
              <a:fillToRect l="50000" t="50000" r="50000" b="50000"/>
            </a:path>
          </a:gradFill>
          <a:ln w="3175">
            <a:noFill/>
            <a:miter lim="800000"/>
            <a:headEnd/>
            <a:tailEnd/>
          </a:ln>
          <a:effectLst/>
        </p:spPr>
        <p:txBody>
          <a:bodyPr lIns="0" tIns="0" rIns="0" bIns="0" anchor="ctr"/>
          <a:lstStyle/>
          <a:p>
            <a:pPr algn="ctr">
              <a:defRPr/>
            </a:pPr>
            <a:endParaRPr lang="zh-CN" altLang="en-US">
              <a:latin typeface="Arial" charset="0"/>
              <a:ea typeface="SimSun" pitchFamily="2" charset="-122"/>
            </a:endParaRPr>
          </a:p>
        </p:txBody>
      </p:sp>
      <p:sp>
        <p:nvSpPr>
          <p:cNvPr id="59" name="AutoShape 21"/>
          <p:cNvSpPr>
            <a:spLocks noChangeArrowheads="1"/>
          </p:cNvSpPr>
          <p:nvPr/>
        </p:nvSpPr>
        <p:spPr bwMode="auto">
          <a:xfrm>
            <a:off x="849188" y="1063092"/>
            <a:ext cx="231531" cy="241300"/>
          </a:xfrm>
          <a:prstGeom prst="star4">
            <a:avLst>
              <a:gd name="adj" fmla="val 12500"/>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lstStyle/>
          <a:p>
            <a:pPr algn="ctr"/>
            <a:endParaRPr lang="zh-CN" altLang="en-US">
              <a:ea typeface="SimSun" pitchFamily="2" charset="-122"/>
            </a:endParaRPr>
          </a:p>
        </p:txBody>
      </p:sp>
      <p:sp>
        <p:nvSpPr>
          <p:cNvPr id="60" name="AutoShape 22"/>
          <p:cNvSpPr>
            <a:spLocks noChangeArrowheads="1"/>
          </p:cNvSpPr>
          <p:nvPr/>
        </p:nvSpPr>
        <p:spPr bwMode="auto">
          <a:xfrm>
            <a:off x="6774252" y="1960204"/>
            <a:ext cx="149469" cy="155575"/>
          </a:xfrm>
          <a:prstGeom prst="star4">
            <a:avLst>
              <a:gd name="adj" fmla="val 12500"/>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lstStyle/>
          <a:p>
            <a:pPr algn="ctr"/>
            <a:endParaRPr lang="zh-CN" altLang="en-US">
              <a:ea typeface="SimSun" pitchFamily="2" charset="-122"/>
            </a:endParaRPr>
          </a:p>
        </p:txBody>
      </p:sp>
      <p:sp>
        <p:nvSpPr>
          <p:cNvPr id="61" name="AutoShape 23"/>
          <p:cNvSpPr>
            <a:spLocks noChangeArrowheads="1"/>
          </p:cNvSpPr>
          <p:nvPr/>
        </p:nvSpPr>
        <p:spPr bwMode="auto">
          <a:xfrm>
            <a:off x="6230593" y="1452204"/>
            <a:ext cx="111369" cy="117475"/>
          </a:xfrm>
          <a:prstGeom prst="star4">
            <a:avLst>
              <a:gd name="adj" fmla="val 12500"/>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lstStyle/>
          <a:p>
            <a:pPr algn="ctr"/>
            <a:endParaRPr lang="zh-CN" altLang="en-US">
              <a:ea typeface="SimSun" pitchFamily="2" charset="-122"/>
            </a:endParaRPr>
          </a:p>
        </p:txBody>
      </p:sp>
      <p:sp>
        <p:nvSpPr>
          <p:cNvPr id="62" name="Oval 24"/>
          <p:cNvSpPr>
            <a:spLocks noChangeArrowheads="1"/>
          </p:cNvSpPr>
          <p:nvPr/>
        </p:nvSpPr>
        <p:spPr bwMode="auto">
          <a:xfrm>
            <a:off x="3255127" y="3167342"/>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63" name="Oval 25"/>
          <p:cNvSpPr>
            <a:spLocks noChangeArrowheads="1"/>
          </p:cNvSpPr>
          <p:nvPr/>
        </p:nvSpPr>
        <p:spPr bwMode="auto">
          <a:xfrm>
            <a:off x="3255127" y="2983607"/>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64" name="Oval 26"/>
          <p:cNvSpPr>
            <a:spLocks noChangeArrowheads="1"/>
          </p:cNvSpPr>
          <p:nvPr/>
        </p:nvSpPr>
        <p:spPr bwMode="auto">
          <a:xfrm>
            <a:off x="4793051" y="1468078"/>
            <a:ext cx="257908" cy="2794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65" name="Oval 27"/>
          <p:cNvSpPr>
            <a:spLocks noChangeArrowheads="1"/>
          </p:cNvSpPr>
          <p:nvPr/>
        </p:nvSpPr>
        <p:spPr bwMode="auto">
          <a:xfrm>
            <a:off x="2160707" y="1386942"/>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66" name="Oval 28"/>
          <p:cNvSpPr>
            <a:spLocks noChangeArrowheads="1"/>
          </p:cNvSpPr>
          <p:nvPr/>
        </p:nvSpPr>
        <p:spPr bwMode="auto">
          <a:xfrm>
            <a:off x="7524528" y="2198328"/>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67" name="Oval 29"/>
          <p:cNvSpPr>
            <a:spLocks noChangeArrowheads="1"/>
          </p:cNvSpPr>
          <p:nvPr/>
        </p:nvSpPr>
        <p:spPr bwMode="auto">
          <a:xfrm>
            <a:off x="3854469" y="2254944"/>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68" name="Oval 30"/>
          <p:cNvSpPr>
            <a:spLocks noChangeArrowheads="1"/>
          </p:cNvSpPr>
          <p:nvPr/>
        </p:nvSpPr>
        <p:spPr bwMode="auto">
          <a:xfrm>
            <a:off x="6198355" y="2199915"/>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69" name="Oval 31"/>
          <p:cNvSpPr>
            <a:spLocks noChangeArrowheads="1"/>
          </p:cNvSpPr>
          <p:nvPr/>
        </p:nvSpPr>
        <p:spPr bwMode="auto">
          <a:xfrm>
            <a:off x="5703055" y="1703028"/>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0" name="Oval 32"/>
          <p:cNvSpPr>
            <a:spLocks noChangeArrowheads="1"/>
          </p:cNvSpPr>
          <p:nvPr/>
        </p:nvSpPr>
        <p:spPr bwMode="auto">
          <a:xfrm>
            <a:off x="6910531" y="2519003"/>
            <a:ext cx="105508" cy="1143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1" name="Oval 33"/>
          <p:cNvSpPr>
            <a:spLocks noChangeArrowheads="1"/>
          </p:cNvSpPr>
          <p:nvPr/>
        </p:nvSpPr>
        <p:spPr bwMode="auto">
          <a:xfrm>
            <a:off x="4064755" y="2887717"/>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2" name="Oval 34"/>
          <p:cNvSpPr>
            <a:spLocks noChangeArrowheads="1"/>
          </p:cNvSpPr>
          <p:nvPr/>
        </p:nvSpPr>
        <p:spPr bwMode="auto">
          <a:xfrm>
            <a:off x="2656007" y="1248830"/>
            <a:ext cx="219808" cy="238125"/>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3" name="Oval 35"/>
          <p:cNvSpPr>
            <a:spLocks noChangeArrowheads="1"/>
          </p:cNvSpPr>
          <p:nvPr/>
        </p:nvSpPr>
        <p:spPr bwMode="auto">
          <a:xfrm flipH="1">
            <a:off x="1608257" y="1713968"/>
            <a:ext cx="108438" cy="117475"/>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4" name="Oval 36"/>
          <p:cNvSpPr>
            <a:spLocks noChangeArrowheads="1"/>
          </p:cNvSpPr>
          <p:nvPr/>
        </p:nvSpPr>
        <p:spPr bwMode="auto">
          <a:xfrm>
            <a:off x="1101234" y="3442340"/>
            <a:ext cx="108438" cy="117475"/>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5" name="Oval 37"/>
          <p:cNvSpPr>
            <a:spLocks noChangeArrowheads="1"/>
          </p:cNvSpPr>
          <p:nvPr/>
        </p:nvSpPr>
        <p:spPr bwMode="auto">
          <a:xfrm>
            <a:off x="2532915" y="3536002"/>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6" name="Oval 38"/>
          <p:cNvSpPr>
            <a:spLocks noChangeArrowheads="1"/>
          </p:cNvSpPr>
          <p:nvPr/>
        </p:nvSpPr>
        <p:spPr bwMode="auto">
          <a:xfrm>
            <a:off x="3580665" y="3128015"/>
            <a:ext cx="70338" cy="76200"/>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7" name="Oval 39"/>
          <p:cNvSpPr>
            <a:spLocks noChangeArrowheads="1"/>
          </p:cNvSpPr>
          <p:nvPr/>
        </p:nvSpPr>
        <p:spPr bwMode="auto">
          <a:xfrm>
            <a:off x="1101234" y="1904052"/>
            <a:ext cx="108438" cy="117475"/>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8" name="Oval 40"/>
          <p:cNvSpPr>
            <a:spLocks noChangeArrowheads="1"/>
          </p:cNvSpPr>
          <p:nvPr/>
        </p:nvSpPr>
        <p:spPr bwMode="auto">
          <a:xfrm>
            <a:off x="453534" y="1815568"/>
            <a:ext cx="108438" cy="117475"/>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79" name="AutoShape 41"/>
          <p:cNvSpPr>
            <a:spLocks noChangeArrowheads="1"/>
          </p:cNvSpPr>
          <p:nvPr/>
        </p:nvSpPr>
        <p:spPr bwMode="auto">
          <a:xfrm>
            <a:off x="2049338" y="1761177"/>
            <a:ext cx="99646" cy="88900"/>
          </a:xfrm>
          <a:prstGeom prst="star5">
            <a:avLst/>
          </a:prstGeom>
          <a:gradFill rotWithShape="0">
            <a:gsLst>
              <a:gs pos="0">
                <a:schemeClr val="tx1"/>
              </a:gs>
              <a:gs pos="100000">
                <a:srgbClr val="4D4D4D"/>
              </a:gs>
            </a:gsLst>
            <a:path path="shape">
              <a:fillToRect l="50000" t="50000" r="50000" b="50000"/>
            </a:path>
          </a:gradFill>
          <a:ln w="3175">
            <a:noFill/>
            <a:miter lim="800000"/>
            <a:headEnd/>
            <a:tailEnd/>
          </a:ln>
          <a:effectLst/>
        </p:spPr>
        <p:txBody>
          <a:bodyPr lIns="0" tIns="0" rIns="0" bIns="0" anchor="ctr"/>
          <a:lstStyle/>
          <a:p>
            <a:pPr algn="ctr">
              <a:defRPr/>
            </a:pPr>
            <a:endParaRPr lang="zh-CN" altLang="en-US">
              <a:latin typeface="Arial" charset="0"/>
              <a:ea typeface="SimSun" pitchFamily="2" charset="-122"/>
            </a:endParaRPr>
          </a:p>
        </p:txBody>
      </p:sp>
      <p:sp>
        <p:nvSpPr>
          <p:cNvPr id="80" name="Oval 42"/>
          <p:cNvSpPr>
            <a:spLocks noChangeArrowheads="1"/>
          </p:cNvSpPr>
          <p:nvPr/>
        </p:nvSpPr>
        <p:spPr bwMode="auto">
          <a:xfrm>
            <a:off x="3432661" y="1009118"/>
            <a:ext cx="143608" cy="155575"/>
          </a:xfrm>
          <a:prstGeom prst="ellipse">
            <a:avLst/>
          </a:prstGeom>
          <a:gradFill rotWithShape="0">
            <a:gsLst>
              <a:gs pos="0">
                <a:schemeClr val="tx1"/>
              </a:gs>
              <a:gs pos="100000">
                <a:schemeClr val="bg2"/>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lIns="0" tIns="0" rIns="0" bIns="0" anchor="ctr"/>
          <a:lstStyle/>
          <a:p>
            <a:pPr algn="ctr"/>
            <a:endParaRPr lang="zh-CN" altLang="en-US">
              <a:ea typeface="SimSun" pitchFamily="2" charset="-122"/>
            </a:endParaRPr>
          </a:p>
        </p:txBody>
      </p:sp>
      <p:sp>
        <p:nvSpPr>
          <p:cNvPr id="81" name="Line 45"/>
          <p:cNvSpPr>
            <a:spLocks noChangeShapeType="1"/>
          </p:cNvSpPr>
          <p:nvPr/>
        </p:nvSpPr>
        <p:spPr bwMode="auto">
          <a:xfrm>
            <a:off x="0" y="4445000"/>
            <a:ext cx="8272097" cy="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82" name="Line 46"/>
          <p:cNvSpPr>
            <a:spLocks noChangeShapeType="1"/>
          </p:cNvSpPr>
          <p:nvPr/>
        </p:nvSpPr>
        <p:spPr bwMode="auto">
          <a:xfrm>
            <a:off x="0" y="4957763"/>
            <a:ext cx="8272097" cy="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83" name="Line 47"/>
          <p:cNvSpPr>
            <a:spLocks noChangeShapeType="1"/>
          </p:cNvSpPr>
          <p:nvPr/>
        </p:nvSpPr>
        <p:spPr bwMode="auto">
          <a:xfrm>
            <a:off x="0" y="5622925"/>
            <a:ext cx="8272097" cy="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84" name="Line 48"/>
          <p:cNvSpPr>
            <a:spLocks noChangeShapeType="1"/>
          </p:cNvSpPr>
          <p:nvPr/>
        </p:nvSpPr>
        <p:spPr bwMode="auto">
          <a:xfrm>
            <a:off x="0" y="4200525"/>
            <a:ext cx="8272097" cy="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85" name="Line 49"/>
          <p:cNvSpPr>
            <a:spLocks noChangeShapeType="1"/>
          </p:cNvSpPr>
          <p:nvPr/>
        </p:nvSpPr>
        <p:spPr bwMode="auto">
          <a:xfrm>
            <a:off x="0" y="4664075"/>
            <a:ext cx="8272097" cy="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86" name="Line 50"/>
          <p:cNvSpPr>
            <a:spLocks noChangeShapeType="1"/>
          </p:cNvSpPr>
          <p:nvPr/>
        </p:nvSpPr>
        <p:spPr bwMode="auto">
          <a:xfrm>
            <a:off x="0" y="4022725"/>
            <a:ext cx="8272097" cy="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3" name="Group 51"/>
          <p:cNvGrpSpPr>
            <a:grpSpLocks/>
          </p:cNvGrpSpPr>
          <p:nvPr/>
        </p:nvGrpSpPr>
        <p:grpSpPr bwMode="auto">
          <a:xfrm>
            <a:off x="-21853" y="4014789"/>
            <a:ext cx="3845042" cy="2297247"/>
            <a:chOff x="-825" y="2529"/>
            <a:chExt cx="3434" cy="1705"/>
          </a:xfrm>
        </p:grpSpPr>
        <p:sp>
          <p:nvSpPr>
            <p:cNvPr id="88" name="Line 52"/>
            <p:cNvSpPr>
              <a:spLocks noChangeShapeType="1"/>
            </p:cNvSpPr>
            <p:nvPr/>
          </p:nvSpPr>
          <p:spPr bwMode="auto">
            <a:xfrm flipV="1">
              <a:off x="-98" y="2539"/>
              <a:ext cx="2707" cy="1695"/>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89" name="Line 53"/>
            <p:cNvSpPr>
              <a:spLocks noChangeShapeType="1"/>
            </p:cNvSpPr>
            <p:nvPr/>
          </p:nvSpPr>
          <p:spPr bwMode="auto">
            <a:xfrm flipV="1">
              <a:off x="-516" y="2551"/>
              <a:ext cx="3102" cy="1683"/>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 name="Line 54"/>
            <p:cNvSpPr>
              <a:spLocks noChangeShapeType="1"/>
            </p:cNvSpPr>
            <p:nvPr/>
          </p:nvSpPr>
          <p:spPr bwMode="auto">
            <a:xfrm flipV="1">
              <a:off x="-819" y="2529"/>
              <a:ext cx="3427" cy="1647"/>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1" name="Line 55"/>
            <p:cNvSpPr>
              <a:spLocks noChangeShapeType="1"/>
            </p:cNvSpPr>
            <p:nvPr/>
          </p:nvSpPr>
          <p:spPr bwMode="auto">
            <a:xfrm flipV="1">
              <a:off x="-825" y="2541"/>
              <a:ext cx="3417" cy="1279"/>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2" name="Line 56"/>
            <p:cNvSpPr>
              <a:spLocks noChangeShapeType="1"/>
            </p:cNvSpPr>
            <p:nvPr/>
          </p:nvSpPr>
          <p:spPr bwMode="auto">
            <a:xfrm flipV="1">
              <a:off x="-825" y="2541"/>
              <a:ext cx="3405" cy="1021"/>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3" name="Line 57"/>
            <p:cNvSpPr>
              <a:spLocks noChangeShapeType="1"/>
            </p:cNvSpPr>
            <p:nvPr/>
          </p:nvSpPr>
          <p:spPr bwMode="auto">
            <a:xfrm flipV="1">
              <a:off x="-819" y="2529"/>
              <a:ext cx="3393" cy="661"/>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4" name="Line 58"/>
            <p:cNvSpPr>
              <a:spLocks noChangeShapeType="1"/>
            </p:cNvSpPr>
            <p:nvPr/>
          </p:nvSpPr>
          <p:spPr bwMode="auto">
            <a:xfrm flipV="1">
              <a:off x="-819" y="2529"/>
              <a:ext cx="3405" cy="403"/>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95" name="5-Point Star 94"/>
          <p:cNvSpPr/>
          <p:nvPr/>
        </p:nvSpPr>
        <p:spPr bwMode="auto">
          <a:xfrm>
            <a:off x="244189" y="4371336"/>
            <a:ext cx="3019668" cy="2350448"/>
          </a:xfrm>
          <a:prstGeom prst="star5">
            <a:avLst/>
          </a:prstGeom>
          <a:solidFill>
            <a:schemeClr val="tx2">
              <a:lumMod val="40000"/>
              <a:lumOff val="60000"/>
            </a:schemeClr>
          </a:solidFill>
          <a:ln>
            <a:noFill/>
          </a:ln>
          <a:scene3d>
            <a:camera prst="orthographicFront">
              <a:rot lat="17400000" lon="0" rev="0"/>
            </a:camera>
            <a:lightRig rig="threePt" dir="t"/>
          </a:scene3d>
          <a:sp3d extrusionH="228600">
            <a:extrusionClr>
              <a:schemeClr val="tx2">
                <a:lumMod val="60000"/>
                <a:lumOff val="40000"/>
              </a:schemeClr>
            </a:extrusionClr>
          </a:sp3d>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sp>
        <p:nvSpPr>
          <p:cNvPr id="96" name="5-Point Star 95"/>
          <p:cNvSpPr/>
          <p:nvPr/>
        </p:nvSpPr>
        <p:spPr bwMode="auto">
          <a:xfrm>
            <a:off x="2969695" y="4144150"/>
            <a:ext cx="2768529" cy="2167885"/>
          </a:xfrm>
          <a:prstGeom prst="star5">
            <a:avLst/>
          </a:prstGeom>
          <a:solidFill>
            <a:schemeClr val="tx2">
              <a:lumMod val="40000"/>
              <a:lumOff val="60000"/>
            </a:schemeClr>
          </a:solidFill>
          <a:ln>
            <a:noFill/>
          </a:ln>
          <a:scene3d>
            <a:camera prst="orthographicFront">
              <a:rot lat="17400000" lon="0" rev="0"/>
            </a:camera>
            <a:lightRig rig="threePt" dir="t"/>
          </a:scene3d>
          <a:sp3d extrusionH="228600">
            <a:extrusionClr>
              <a:schemeClr val="tx2">
                <a:lumMod val="60000"/>
                <a:lumOff val="40000"/>
              </a:schemeClr>
            </a:extrusionClr>
          </a:sp3d>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sp>
        <p:nvSpPr>
          <p:cNvPr id="97" name="5-Point Star 96"/>
          <p:cNvSpPr/>
          <p:nvPr/>
        </p:nvSpPr>
        <p:spPr bwMode="auto">
          <a:xfrm>
            <a:off x="5389987" y="4762871"/>
            <a:ext cx="2768529" cy="2167885"/>
          </a:xfrm>
          <a:prstGeom prst="star5">
            <a:avLst/>
          </a:prstGeom>
          <a:solidFill>
            <a:schemeClr val="tx2">
              <a:lumMod val="40000"/>
              <a:lumOff val="60000"/>
            </a:schemeClr>
          </a:solidFill>
          <a:ln>
            <a:noFill/>
          </a:ln>
          <a:scene3d>
            <a:camera prst="orthographicFront">
              <a:rot lat="17400000" lon="0" rev="0"/>
            </a:camera>
            <a:lightRig rig="threePt" dir="t"/>
          </a:scene3d>
          <a:sp3d extrusionH="228600">
            <a:extrusionClr>
              <a:schemeClr val="tx2">
                <a:lumMod val="60000"/>
                <a:lumOff val="40000"/>
              </a:schemeClr>
            </a:extrusionClr>
          </a:sp3d>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pic>
        <p:nvPicPr>
          <p:cNvPr id="98" name="Picture 6" descr="http://wallpoh.com/wp-content/uploads/2013/02/Facebook-Logo-Wallpap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08" t="6607" r="23030" b="10355"/>
          <a:stretch/>
        </p:blipFill>
        <p:spPr bwMode="auto">
          <a:xfrm>
            <a:off x="4007301" y="4149314"/>
            <a:ext cx="626559" cy="69494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0" descr="http://jonbennallick.co.uk/wp-content/uploads/2012/11/LinkedIn-Logo-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441" y="4629639"/>
            <a:ext cx="772570" cy="83881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http://www.logo00.com/logo-twitter/logo-twitter-facebook-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698" t="6149" r="1442" b="5637"/>
          <a:stretch/>
        </p:blipFill>
        <p:spPr bwMode="auto">
          <a:xfrm>
            <a:off x="1565140" y="4379455"/>
            <a:ext cx="652020" cy="694974"/>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p:cNvSpPr/>
          <p:nvPr/>
        </p:nvSpPr>
        <p:spPr>
          <a:xfrm>
            <a:off x="838200" y="2362200"/>
            <a:ext cx="734047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Use also social Media</a:t>
            </a:r>
            <a:endParaRPr lang="en-US" sz="5400" b="1" cap="none" spc="0" dirty="0">
              <a:ln/>
              <a:solidFill>
                <a:schemeClr val="accent3"/>
              </a:solidFill>
              <a:effectLst/>
            </a:endParaRPr>
          </a:p>
        </p:txBody>
      </p:sp>
    </p:spTree>
    <p:extLst>
      <p:ext uri="{BB962C8B-B14F-4D97-AF65-F5344CB8AC3E}">
        <p14:creationId xmlns:p14="http://schemas.microsoft.com/office/powerpoint/2010/main" val="132498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00400" y="2127250"/>
            <a:ext cx="2225040" cy="30543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xantar.com/img/sitemap_icon_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42875"/>
            <a:ext cx="5486400" cy="5486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76200"/>
            <a:ext cx="2607958" cy="769441"/>
          </a:xfrm>
          <a:prstGeom prst="rect">
            <a:avLst/>
          </a:prstGeom>
        </p:spPr>
        <p:txBody>
          <a:bodyPr wrap="none">
            <a:spAutoFit/>
          </a:bodyPr>
          <a:lstStyle/>
          <a:p>
            <a:pPr lvl="0" fontAlgn="base">
              <a:spcBef>
                <a:spcPct val="0"/>
              </a:spcBef>
              <a:spcAft>
                <a:spcPct val="0"/>
              </a:spcAft>
            </a:pPr>
            <a:r>
              <a:rPr lang="en-US" sz="4400" b="1" dirty="0">
                <a:latin typeface="Calibri" pitchFamily="34" charset="0"/>
                <a:ea typeface="Calibri" pitchFamily="34" charset="0"/>
                <a:cs typeface="Times New Roman" pitchFamily="18" charset="0"/>
              </a:rPr>
              <a:t>Alignment</a:t>
            </a:r>
            <a:endParaRPr lang="en-US" sz="4400" b="1"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Prosci</a:t>
            </a:r>
            <a:r>
              <a:rPr lang="en-US" baseline="30000" dirty="0"/>
              <a:t>1</a:t>
            </a:r>
            <a:r>
              <a:rPr lang="en-US" dirty="0"/>
              <a:t> ADKAR model</a:t>
            </a:r>
            <a:endParaRPr lang="en-GB" dirty="0"/>
          </a:p>
        </p:txBody>
      </p:sp>
      <p:sp>
        <p:nvSpPr>
          <p:cNvPr id="14" name="TextBox 13"/>
          <p:cNvSpPr txBox="1"/>
          <p:nvPr/>
        </p:nvSpPr>
        <p:spPr>
          <a:xfrm>
            <a:off x="326683" y="990600"/>
            <a:ext cx="8416385" cy="830997"/>
          </a:xfrm>
          <a:prstGeom prst="rect">
            <a:avLst/>
          </a:prstGeom>
          <a:noFill/>
        </p:spPr>
        <p:txBody>
          <a:bodyPr wrap="square" rtlCol="0">
            <a:spAutoFit/>
          </a:bodyPr>
          <a:lstStyle/>
          <a:p>
            <a:pPr marL="112713" indent="-112713">
              <a:spcBef>
                <a:spcPts val="400"/>
              </a:spcBef>
              <a:spcAft>
                <a:spcPts val="400"/>
              </a:spcAft>
              <a:buFont typeface="Arial" panose="020B0604020202020204" pitchFamily="34" charset="0"/>
              <a:buChar char="•"/>
            </a:pPr>
            <a:r>
              <a:rPr lang="en-US" sz="1600" dirty="0">
                <a:solidFill>
                  <a:schemeClr val="tx2"/>
                </a:solidFill>
              </a:rPr>
              <a:t>Prosci 3-Phase Process outlines the specific actions that a change management resource or team would take for a particular project or initiative to help individuals build </a:t>
            </a:r>
            <a:r>
              <a:rPr lang="en-US" sz="1600" b="1" dirty="0">
                <a:solidFill>
                  <a:schemeClr val="accent1">
                    <a:lumMod val="60000"/>
                    <a:lumOff val="40000"/>
                  </a:schemeClr>
                </a:solidFill>
              </a:rPr>
              <a:t>A</a:t>
            </a:r>
            <a:r>
              <a:rPr lang="en-US" sz="1600" dirty="0">
                <a:solidFill>
                  <a:schemeClr val="tx2"/>
                </a:solidFill>
              </a:rPr>
              <a:t>wareness, </a:t>
            </a:r>
            <a:r>
              <a:rPr lang="en-US" sz="1600" b="1" dirty="0">
                <a:solidFill>
                  <a:schemeClr val="accent1">
                    <a:lumMod val="60000"/>
                    <a:lumOff val="40000"/>
                  </a:schemeClr>
                </a:solidFill>
              </a:rPr>
              <a:t>D</a:t>
            </a:r>
            <a:r>
              <a:rPr lang="en-US" sz="1600" dirty="0">
                <a:solidFill>
                  <a:schemeClr val="tx2"/>
                </a:solidFill>
              </a:rPr>
              <a:t>esire, </a:t>
            </a:r>
            <a:r>
              <a:rPr lang="en-US" sz="1600" b="1" dirty="0">
                <a:solidFill>
                  <a:schemeClr val="accent1">
                    <a:lumMod val="60000"/>
                    <a:lumOff val="40000"/>
                  </a:schemeClr>
                </a:solidFill>
              </a:rPr>
              <a:t>K</a:t>
            </a:r>
            <a:r>
              <a:rPr lang="en-US" sz="1600" dirty="0">
                <a:solidFill>
                  <a:schemeClr val="tx2"/>
                </a:solidFill>
              </a:rPr>
              <a:t>nowledge, </a:t>
            </a:r>
            <a:r>
              <a:rPr lang="en-US" sz="1600" b="1" dirty="0">
                <a:solidFill>
                  <a:schemeClr val="accent1">
                    <a:lumMod val="60000"/>
                    <a:lumOff val="40000"/>
                  </a:schemeClr>
                </a:solidFill>
              </a:rPr>
              <a:t>A</a:t>
            </a:r>
            <a:r>
              <a:rPr lang="en-US" sz="1600" dirty="0">
                <a:solidFill>
                  <a:schemeClr val="tx2"/>
                </a:solidFill>
              </a:rPr>
              <a:t>bility and </a:t>
            </a:r>
            <a:r>
              <a:rPr lang="en-US" sz="1600" b="1" dirty="0">
                <a:solidFill>
                  <a:schemeClr val="accent1">
                    <a:lumMod val="60000"/>
                    <a:lumOff val="40000"/>
                  </a:schemeClr>
                </a:solidFill>
              </a:rPr>
              <a:t>R</a:t>
            </a:r>
            <a:r>
              <a:rPr lang="en-US" sz="1600" dirty="0">
                <a:solidFill>
                  <a:schemeClr val="tx2"/>
                </a:solidFill>
              </a:rPr>
              <a:t>einforcement</a:t>
            </a:r>
          </a:p>
        </p:txBody>
      </p:sp>
      <p:sp>
        <p:nvSpPr>
          <p:cNvPr id="16" name="Arc 2"/>
          <p:cNvSpPr>
            <a:spLocks/>
          </p:cNvSpPr>
          <p:nvPr/>
        </p:nvSpPr>
        <p:spPr bwMode="auto">
          <a:xfrm>
            <a:off x="1914525" y="2614239"/>
            <a:ext cx="5294313" cy="2224088"/>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chemeClr val="accent3"/>
            </a:solidFill>
            <a:round/>
            <a:headEnd/>
            <a:tailEnd/>
          </a:ln>
        </p:spPr>
        <p:txBody>
          <a:bodyPr wrap="none" lIns="0" tIns="0" rIns="0" bIns="0" anchor="ctr"/>
          <a:lstStyle/>
          <a:p>
            <a:pPr algn="ctr" fontAlgn="auto">
              <a:spcBef>
                <a:spcPts val="0"/>
              </a:spcBef>
              <a:spcAft>
                <a:spcPts val="0"/>
              </a:spcAft>
              <a:defRPr/>
            </a:pPr>
            <a:endParaRPr lang="en-GB" altLang="ja-JP" sz="1400" b="1" dirty="0">
              <a:solidFill>
                <a:schemeClr val="tx2"/>
              </a:solidFill>
              <a:latin typeface="+mn-lt"/>
              <a:ea typeface="ＭＳ Ｐゴシック" pitchFamily="50" charset="-128"/>
              <a:cs typeface="+mn-cs"/>
            </a:endParaRPr>
          </a:p>
        </p:txBody>
      </p:sp>
      <p:sp>
        <p:nvSpPr>
          <p:cNvPr id="17" name="AutoShape 4"/>
          <p:cNvSpPr>
            <a:spLocks noChangeArrowheads="1"/>
          </p:cNvSpPr>
          <p:nvPr/>
        </p:nvSpPr>
        <p:spPr bwMode="auto">
          <a:xfrm flipV="1">
            <a:off x="1914525" y="5066927"/>
            <a:ext cx="5494827" cy="326339"/>
          </a:xfrm>
          <a:prstGeom prst="triangle">
            <a:avLst>
              <a:gd name="adj" fmla="val 50000"/>
            </a:avLst>
          </a:prstGeom>
          <a:solidFill>
            <a:schemeClr val="accent3"/>
          </a:solidFill>
          <a:ln w="6350" algn="ctr">
            <a:noFill/>
            <a:miter lim="800000"/>
            <a:headEnd/>
            <a:tailEnd/>
          </a:ln>
        </p:spPr>
        <p:txBody>
          <a:bodyPr rot="10800000" tIns="91440" bIns="91440" anchor="ctr"/>
          <a:lstStyle/>
          <a:p>
            <a:pPr algn="ctr" fontAlgn="auto">
              <a:spcBef>
                <a:spcPts val="0"/>
              </a:spcBef>
              <a:spcAft>
                <a:spcPts val="0"/>
              </a:spcAft>
              <a:defRPr/>
            </a:pPr>
            <a:endParaRPr lang="en-GB" sz="1400" dirty="0">
              <a:latin typeface="+mn-lt"/>
              <a:cs typeface="+mn-cs"/>
            </a:endParaRPr>
          </a:p>
        </p:txBody>
      </p:sp>
      <p:sp>
        <p:nvSpPr>
          <p:cNvPr id="18" name="Oval 17"/>
          <p:cNvSpPr>
            <a:spLocks noChangeArrowheads="1"/>
          </p:cNvSpPr>
          <p:nvPr/>
        </p:nvSpPr>
        <p:spPr bwMode="gray">
          <a:xfrm>
            <a:off x="800590" y="3835027"/>
            <a:ext cx="1825625" cy="876300"/>
          </a:xfrm>
          <a:prstGeom prst="ellipse">
            <a:avLst/>
          </a:prstGeom>
          <a:solidFill>
            <a:schemeClr val="bg1">
              <a:lumMod val="95000"/>
            </a:schemeClr>
          </a:solidFill>
          <a:ln w="12700" algn="ctr">
            <a:solidFill>
              <a:schemeClr val="accent3"/>
            </a:solidFill>
            <a:round/>
            <a:headEnd/>
            <a:tailEnd/>
          </a:ln>
        </p:spPr>
        <p:txBody>
          <a:bodyPr lIns="0" tIns="18000" rIns="0" bIns="18000" anchor="ctr" anchorCtr="1"/>
          <a:lstStyle/>
          <a:p>
            <a:pPr>
              <a:lnSpc>
                <a:spcPct val="106000"/>
              </a:lnSpc>
              <a:buClr>
                <a:schemeClr val="tx1"/>
              </a:buClr>
            </a:pPr>
            <a:r>
              <a:rPr lang="en-GB" sz="2000" b="1" dirty="0">
                <a:solidFill>
                  <a:schemeClr val="accent1">
                    <a:lumMod val="60000"/>
                    <a:lumOff val="40000"/>
                  </a:schemeClr>
                </a:solidFill>
                <a:ea typeface="ＭＳ Ｐゴシック" pitchFamily="50" charset="-128"/>
              </a:rPr>
              <a:t>A</a:t>
            </a:r>
            <a:r>
              <a:rPr lang="en-GB" sz="1450" dirty="0">
                <a:solidFill>
                  <a:schemeClr val="tx2"/>
                </a:solidFill>
                <a:ea typeface="ＭＳ Ｐゴシック" pitchFamily="50" charset="-128"/>
              </a:rPr>
              <a:t>wareness</a:t>
            </a:r>
          </a:p>
        </p:txBody>
      </p:sp>
      <p:sp>
        <p:nvSpPr>
          <p:cNvPr id="19" name="Oval 18"/>
          <p:cNvSpPr>
            <a:spLocks noChangeArrowheads="1"/>
          </p:cNvSpPr>
          <p:nvPr/>
        </p:nvSpPr>
        <p:spPr bwMode="gray">
          <a:xfrm>
            <a:off x="1718165" y="2736477"/>
            <a:ext cx="1825625" cy="876300"/>
          </a:xfrm>
          <a:prstGeom prst="ellipse">
            <a:avLst/>
          </a:prstGeom>
          <a:solidFill>
            <a:schemeClr val="bg1">
              <a:lumMod val="95000"/>
            </a:schemeClr>
          </a:solidFill>
          <a:ln w="12700" algn="ctr">
            <a:solidFill>
              <a:schemeClr val="accent3"/>
            </a:solidFill>
            <a:round/>
            <a:headEnd/>
            <a:tailEnd/>
          </a:ln>
        </p:spPr>
        <p:txBody>
          <a:bodyPr lIns="0" tIns="18000" rIns="0" bIns="18000" anchor="ctr" anchorCtr="1"/>
          <a:lstStyle/>
          <a:p>
            <a:pPr fontAlgn="auto">
              <a:lnSpc>
                <a:spcPct val="106000"/>
              </a:lnSpc>
              <a:spcBef>
                <a:spcPts val="0"/>
              </a:spcBef>
              <a:spcAft>
                <a:spcPts val="0"/>
              </a:spcAft>
              <a:buClr>
                <a:schemeClr val="tx1"/>
              </a:buClr>
              <a:defRPr/>
            </a:pPr>
            <a:r>
              <a:rPr lang="en-GB" sz="2000" b="1" dirty="0">
                <a:solidFill>
                  <a:schemeClr val="accent1">
                    <a:lumMod val="60000"/>
                    <a:lumOff val="40000"/>
                  </a:schemeClr>
                </a:solidFill>
                <a:ea typeface="ＭＳ Ｐゴシック" pitchFamily="50" charset="-128"/>
              </a:rPr>
              <a:t>D</a:t>
            </a:r>
            <a:r>
              <a:rPr lang="en-GB" sz="1450" dirty="0">
                <a:solidFill>
                  <a:schemeClr val="tx2"/>
                </a:solidFill>
                <a:latin typeface="+mn-lt"/>
                <a:ea typeface="ＭＳ Ｐゴシック" pitchFamily="50" charset="-128"/>
                <a:cs typeface="+mn-cs"/>
              </a:rPr>
              <a:t>esire</a:t>
            </a:r>
          </a:p>
        </p:txBody>
      </p:sp>
      <p:sp>
        <p:nvSpPr>
          <p:cNvPr id="22" name="Oval 21"/>
          <p:cNvSpPr>
            <a:spLocks noChangeArrowheads="1"/>
          </p:cNvSpPr>
          <p:nvPr/>
        </p:nvSpPr>
        <p:spPr bwMode="gray">
          <a:xfrm>
            <a:off x="3610465" y="2116666"/>
            <a:ext cx="1825624" cy="876300"/>
          </a:xfrm>
          <a:prstGeom prst="ellipse">
            <a:avLst/>
          </a:prstGeom>
          <a:solidFill>
            <a:schemeClr val="bg1">
              <a:lumMod val="95000"/>
            </a:schemeClr>
          </a:solidFill>
          <a:ln w="12700" algn="ctr">
            <a:solidFill>
              <a:schemeClr val="accent3"/>
            </a:solidFill>
            <a:round/>
            <a:headEnd/>
            <a:tailEnd/>
          </a:ln>
        </p:spPr>
        <p:txBody>
          <a:bodyPr lIns="0" tIns="18000" rIns="0" bIns="18000" anchor="ctr" anchorCtr="1"/>
          <a:lstStyle/>
          <a:p>
            <a:pPr fontAlgn="auto">
              <a:lnSpc>
                <a:spcPct val="106000"/>
              </a:lnSpc>
              <a:spcBef>
                <a:spcPts val="0"/>
              </a:spcBef>
              <a:spcAft>
                <a:spcPts val="0"/>
              </a:spcAft>
              <a:buClr>
                <a:schemeClr val="tx1"/>
              </a:buClr>
              <a:defRPr/>
            </a:pPr>
            <a:r>
              <a:rPr lang="en-GB" sz="2000" b="1" dirty="0">
                <a:solidFill>
                  <a:schemeClr val="accent1">
                    <a:lumMod val="60000"/>
                    <a:lumOff val="40000"/>
                  </a:schemeClr>
                </a:solidFill>
                <a:ea typeface="ＭＳ Ｐゴシック" pitchFamily="50" charset="-128"/>
              </a:rPr>
              <a:t>K</a:t>
            </a:r>
            <a:r>
              <a:rPr lang="en-GB" sz="1450" dirty="0">
                <a:solidFill>
                  <a:schemeClr val="tx2"/>
                </a:solidFill>
                <a:latin typeface="+mn-lt"/>
                <a:ea typeface="ＭＳ Ｐゴシック" pitchFamily="50" charset="-128"/>
                <a:cs typeface="+mn-cs"/>
              </a:rPr>
              <a:t>nowledge</a:t>
            </a:r>
          </a:p>
        </p:txBody>
      </p:sp>
      <p:sp>
        <p:nvSpPr>
          <p:cNvPr id="23" name="Oval 22"/>
          <p:cNvSpPr>
            <a:spLocks noChangeArrowheads="1"/>
          </p:cNvSpPr>
          <p:nvPr/>
        </p:nvSpPr>
        <p:spPr bwMode="gray">
          <a:xfrm flipH="1">
            <a:off x="6509239" y="3835027"/>
            <a:ext cx="1825625" cy="876300"/>
          </a:xfrm>
          <a:prstGeom prst="ellipse">
            <a:avLst/>
          </a:prstGeom>
          <a:solidFill>
            <a:schemeClr val="bg1">
              <a:lumMod val="95000"/>
            </a:schemeClr>
          </a:solidFill>
          <a:ln w="12700" algn="ctr">
            <a:solidFill>
              <a:schemeClr val="accent3"/>
            </a:solidFill>
            <a:round/>
            <a:headEnd/>
            <a:tailEnd/>
          </a:ln>
        </p:spPr>
        <p:txBody>
          <a:bodyPr lIns="0" tIns="18000" rIns="0" bIns="18000" anchor="ctr" anchorCtr="1"/>
          <a:lstStyle/>
          <a:p>
            <a:pPr fontAlgn="auto">
              <a:lnSpc>
                <a:spcPct val="106000"/>
              </a:lnSpc>
              <a:spcBef>
                <a:spcPts val="0"/>
              </a:spcBef>
              <a:spcAft>
                <a:spcPts val="0"/>
              </a:spcAft>
              <a:buClr>
                <a:schemeClr val="tx1"/>
              </a:buClr>
              <a:defRPr/>
            </a:pPr>
            <a:r>
              <a:rPr lang="en-GB" sz="2000" b="1" dirty="0">
                <a:solidFill>
                  <a:schemeClr val="accent1">
                    <a:lumMod val="60000"/>
                    <a:lumOff val="40000"/>
                  </a:schemeClr>
                </a:solidFill>
                <a:ea typeface="ＭＳ Ｐゴシック" pitchFamily="50" charset="-128"/>
              </a:rPr>
              <a:t>R</a:t>
            </a:r>
            <a:r>
              <a:rPr lang="en-GB" sz="1450" dirty="0">
                <a:solidFill>
                  <a:schemeClr val="tx2"/>
                </a:solidFill>
                <a:latin typeface="+mn-lt"/>
                <a:ea typeface="ＭＳ Ｐゴシック" pitchFamily="50" charset="-128"/>
                <a:cs typeface="+mn-cs"/>
              </a:rPr>
              <a:t>einforcement</a:t>
            </a:r>
          </a:p>
        </p:txBody>
      </p:sp>
      <p:sp>
        <p:nvSpPr>
          <p:cNvPr id="24" name="Oval 23"/>
          <p:cNvSpPr>
            <a:spLocks noChangeArrowheads="1"/>
          </p:cNvSpPr>
          <p:nvPr/>
        </p:nvSpPr>
        <p:spPr bwMode="gray">
          <a:xfrm flipH="1">
            <a:off x="5583728" y="2736477"/>
            <a:ext cx="1825624" cy="876300"/>
          </a:xfrm>
          <a:prstGeom prst="ellipse">
            <a:avLst/>
          </a:prstGeom>
          <a:solidFill>
            <a:schemeClr val="bg1">
              <a:lumMod val="95000"/>
            </a:schemeClr>
          </a:solidFill>
          <a:ln w="12700" algn="ctr">
            <a:solidFill>
              <a:schemeClr val="accent3"/>
            </a:solidFill>
            <a:round/>
            <a:headEnd/>
            <a:tailEnd/>
          </a:ln>
        </p:spPr>
        <p:txBody>
          <a:bodyPr lIns="0" tIns="18000" rIns="0" bIns="18000" anchor="ctr" anchorCtr="1"/>
          <a:lstStyle/>
          <a:p>
            <a:pPr fontAlgn="auto">
              <a:lnSpc>
                <a:spcPct val="106000"/>
              </a:lnSpc>
              <a:spcBef>
                <a:spcPts val="0"/>
              </a:spcBef>
              <a:spcAft>
                <a:spcPts val="0"/>
              </a:spcAft>
              <a:buClr>
                <a:schemeClr val="tx1"/>
              </a:buClr>
              <a:defRPr/>
            </a:pPr>
            <a:r>
              <a:rPr lang="en-GB" sz="2000" b="1" dirty="0">
                <a:solidFill>
                  <a:schemeClr val="accent1">
                    <a:lumMod val="60000"/>
                    <a:lumOff val="40000"/>
                  </a:schemeClr>
                </a:solidFill>
                <a:ea typeface="ＭＳ Ｐゴシック" pitchFamily="50" charset="-128"/>
              </a:rPr>
              <a:t>A</a:t>
            </a:r>
            <a:r>
              <a:rPr lang="en-GB" sz="1450" dirty="0">
                <a:solidFill>
                  <a:schemeClr val="tx2"/>
                </a:solidFill>
                <a:latin typeface="+mn-lt"/>
                <a:ea typeface="ＭＳ Ｐゴシック" pitchFamily="50" charset="-128"/>
                <a:cs typeface="+mn-cs"/>
              </a:rPr>
              <a:t>bility</a:t>
            </a:r>
          </a:p>
        </p:txBody>
      </p:sp>
      <p:sp>
        <p:nvSpPr>
          <p:cNvPr id="26" name="Rectangle 11"/>
          <p:cNvSpPr>
            <a:spLocks noChangeArrowheads="1"/>
          </p:cNvSpPr>
          <p:nvPr/>
        </p:nvSpPr>
        <p:spPr bwMode="auto">
          <a:xfrm>
            <a:off x="1477963" y="4816102"/>
            <a:ext cx="8905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a:endParaRPr lang="en-GB" dirty="0"/>
          </a:p>
        </p:txBody>
      </p:sp>
      <p:sp>
        <p:nvSpPr>
          <p:cNvPr id="28" name="Rectangle 12"/>
          <p:cNvSpPr>
            <a:spLocks noChangeArrowheads="1"/>
          </p:cNvSpPr>
          <p:nvPr/>
        </p:nvSpPr>
        <p:spPr bwMode="auto">
          <a:xfrm>
            <a:off x="6800850" y="4816102"/>
            <a:ext cx="8572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algn="ctr"/>
            <a:endParaRPr lang="en-GB" dirty="0"/>
          </a:p>
        </p:txBody>
      </p:sp>
      <p:sp>
        <p:nvSpPr>
          <p:cNvPr id="29" name="Rectangle 13"/>
          <p:cNvSpPr>
            <a:spLocks noChangeArrowheads="1"/>
          </p:cNvSpPr>
          <p:nvPr/>
        </p:nvSpPr>
        <p:spPr bwMode="auto">
          <a:xfrm>
            <a:off x="971550" y="5625041"/>
            <a:ext cx="7258050" cy="530225"/>
          </a:xfrm>
          <a:prstGeom prst="rect">
            <a:avLst/>
          </a:prstGeom>
          <a:solidFill>
            <a:schemeClr val="tx2"/>
          </a:solidFill>
          <a:ln>
            <a:noFill/>
          </a:ln>
          <a:effectLst/>
          <a:extLst>
            <a:ext uri="{91240B29-F687-4F45-9708-019B960494DF}">
              <a14:hiddenLine xmlns:a14="http://schemas.microsoft.com/office/drawing/2010/main" w="6350" algn="ctr">
                <a:solidFill>
                  <a:srgbClr val="000000"/>
                </a:solidFill>
                <a:miter lim="800000"/>
                <a:headEnd/>
                <a:tailEnd/>
              </a14:hiddenLine>
            </a:ext>
          </a:extLst>
        </p:spPr>
        <p:txBody>
          <a:bodyPr tIns="91440" bIns="91440" anchor="ctr"/>
          <a:lstStyle/>
          <a:p>
            <a:pPr algn="ctr"/>
            <a:r>
              <a:rPr lang="en-GB" altLang="ja-JP" sz="2800" b="1" dirty="0">
                <a:solidFill>
                  <a:schemeClr val="bg1"/>
                </a:solidFill>
                <a:ea typeface="ＭＳ Ｐゴシック" pitchFamily="34" charset="-128"/>
              </a:rPr>
              <a:t>CHANGE</a:t>
            </a:r>
          </a:p>
        </p:txBody>
      </p:sp>
      <p:sp>
        <p:nvSpPr>
          <p:cNvPr id="30" name="TextBox 29"/>
          <p:cNvSpPr txBox="1"/>
          <p:nvPr/>
        </p:nvSpPr>
        <p:spPr>
          <a:xfrm>
            <a:off x="326683" y="6198513"/>
            <a:ext cx="8416385" cy="430887"/>
          </a:xfrm>
          <a:prstGeom prst="rect">
            <a:avLst/>
          </a:prstGeom>
          <a:noFill/>
        </p:spPr>
        <p:txBody>
          <a:bodyPr wrap="square" rtlCol="0">
            <a:spAutoFit/>
          </a:bodyPr>
          <a:lstStyle/>
          <a:p>
            <a:pPr>
              <a:spcBef>
                <a:spcPts val="400"/>
              </a:spcBef>
              <a:spcAft>
                <a:spcPts val="400"/>
              </a:spcAft>
            </a:pPr>
            <a:r>
              <a:rPr lang="en-US" sz="1050" i="1" dirty="0">
                <a:solidFill>
                  <a:schemeClr val="tx2"/>
                </a:solidFill>
              </a:rPr>
              <a:t>1. A leader in change management research providing industry standard processes and tools (the ADKAR Model) and organizational change management methods for managing the people side of change in organizations and government agencies</a:t>
            </a:r>
          </a:p>
        </p:txBody>
      </p:sp>
      <p:sp>
        <p:nvSpPr>
          <p:cNvPr id="15" name="TextBox 14"/>
          <p:cNvSpPr txBox="1"/>
          <p:nvPr/>
        </p:nvSpPr>
        <p:spPr>
          <a:xfrm>
            <a:off x="2848462" y="1733868"/>
            <a:ext cx="3504225" cy="338554"/>
          </a:xfrm>
          <a:prstGeom prst="rect">
            <a:avLst/>
          </a:prstGeom>
          <a:noFill/>
        </p:spPr>
        <p:txBody>
          <a:bodyPr wrap="square" rtlCol="0">
            <a:spAutoFit/>
          </a:bodyPr>
          <a:lstStyle/>
          <a:p>
            <a:pPr algn="ctr"/>
            <a:r>
              <a:rPr lang="en-US" sz="1600" b="1" dirty="0">
                <a:solidFill>
                  <a:schemeClr val="tx2">
                    <a:lumMod val="60000"/>
                    <a:lumOff val="40000"/>
                  </a:schemeClr>
                </a:solidFill>
              </a:rPr>
              <a:t>ADKAR model</a:t>
            </a:r>
          </a:p>
        </p:txBody>
      </p:sp>
    </p:spTree>
    <p:extLst>
      <p:ext uri="{BB962C8B-B14F-4D97-AF65-F5344CB8AC3E}">
        <p14:creationId xmlns:p14="http://schemas.microsoft.com/office/powerpoint/2010/main" val="3661169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The Prosci ADKAR model</a:t>
            </a:r>
            <a:endParaRPr lang="en-GB" dirty="0"/>
          </a:p>
        </p:txBody>
      </p:sp>
      <p:sp>
        <p:nvSpPr>
          <p:cNvPr id="14" name="TextBox 13"/>
          <p:cNvSpPr txBox="1"/>
          <p:nvPr/>
        </p:nvSpPr>
        <p:spPr>
          <a:xfrm>
            <a:off x="326683" y="990600"/>
            <a:ext cx="8416385" cy="338554"/>
          </a:xfrm>
          <a:prstGeom prst="rect">
            <a:avLst/>
          </a:prstGeom>
          <a:noFill/>
        </p:spPr>
        <p:txBody>
          <a:bodyPr wrap="square" rtlCol="0">
            <a:spAutoFit/>
          </a:bodyPr>
          <a:lstStyle/>
          <a:p>
            <a:pPr marL="112713" indent="-112713">
              <a:spcBef>
                <a:spcPts val="400"/>
              </a:spcBef>
              <a:spcAft>
                <a:spcPts val="400"/>
              </a:spcAft>
              <a:buFont typeface="Arial" panose="020B0604020202020204" pitchFamily="34" charset="0"/>
              <a:buChar char="•"/>
            </a:pPr>
            <a:r>
              <a:rPr lang="en-US" sz="1600" dirty="0">
                <a:solidFill>
                  <a:schemeClr val="tx2"/>
                </a:solidFill>
              </a:rPr>
              <a:t>The ADKAR Model provides a list of enablers for each one of its 5 objectives:</a:t>
            </a:r>
          </a:p>
        </p:txBody>
      </p:sp>
      <p:sp>
        <p:nvSpPr>
          <p:cNvPr id="21" name="Rounded Rectangle 20"/>
          <p:cNvSpPr/>
          <p:nvPr/>
        </p:nvSpPr>
        <p:spPr bwMode="auto">
          <a:xfrm>
            <a:off x="2133600" y="1905000"/>
            <a:ext cx="6324600" cy="802854"/>
          </a:xfrm>
          <a:prstGeom prst="roundRect">
            <a:avLst/>
          </a:prstGeom>
          <a:solidFill>
            <a:schemeClr val="bg1">
              <a:lumMod val="95000"/>
            </a:schemeClr>
          </a:solidFill>
          <a:ln>
            <a:noFill/>
          </a:ln>
          <a:effectLst/>
        </p:spPr>
        <p:txBody>
          <a:bodyPr wrap="square" lIns="1188720" tIns="45715" rIns="91428" bIns="45715" numCol="2" rtlCol="0" anchor="ctr">
            <a:noAutofit/>
          </a:bodyPr>
          <a:lstStyle/>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Management communications</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Customer input</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Marketplace changes</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Ready-access to information</a:t>
            </a:r>
          </a:p>
        </p:txBody>
      </p:sp>
      <p:sp>
        <p:nvSpPr>
          <p:cNvPr id="25" name="Pentagon 24"/>
          <p:cNvSpPr/>
          <p:nvPr/>
        </p:nvSpPr>
        <p:spPr bwMode="auto">
          <a:xfrm>
            <a:off x="1361389" y="1905000"/>
            <a:ext cx="1905000" cy="802854"/>
          </a:xfrm>
          <a:prstGeom prst="homePlate">
            <a:avLst/>
          </a:prstGeom>
          <a:solidFill>
            <a:schemeClr val="tx2">
              <a:lumMod val="60000"/>
              <a:lumOff val="40000"/>
            </a:schemeClr>
          </a:solidFill>
          <a:ln>
            <a:noFill/>
          </a:ln>
          <a:effectLst/>
        </p:spPr>
        <p:txBody>
          <a:bodyPr wrap="square" lIns="91428" tIns="45715" rIns="91428" bIns="45715" rtlCol="0" anchor="ctr">
            <a:noAutofit/>
          </a:bodyPr>
          <a:lstStyle/>
          <a:p>
            <a:pPr defTabSz="623853" fontAlgn="base">
              <a:spcBef>
                <a:spcPts val="600"/>
              </a:spcBef>
              <a:spcAft>
                <a:spcPts val="600"/>
              </a:spcAft>
              <a:buClr>
                <a:srgbClr val="000000"/>
              </a:buClr>
            </a:pPr>
            <a:r>
              <a:rPr lang="en-US" sz="2000" b="1" dirty="0">
                <a:solidFill>
                  <a:schemeClr val="bg1">
                    <a:lumMod val="85000"/>
                  </a:schemeClr>
                </a:solidFill>
                <a:latin typeface="Arial" charset="0"/>
                <a:cs typeface="Times New Roman" pitchFamily="18" charset="0"/>
              </a:rPr>
              <a:t>A</a:t>
            </a:r>
            <a:r>
              <a:rPr lang="en-US" sz="1600" b="1" dirty="0">
                <a:solidFill>
                  <a:schemeClr val="bg1"/>
                </a:solidFill>
                <a:latin typeface="Arial" charset="0"/>
                <a:cs typeface="Times New Roman" pitchFamily="18" charset="0"/>
              </a:rPr>
              <a:t>wareness</a:t>
            </a:r>
          </a:p>
        </p:txBody>
      </p:sp>
      <p:sp>
        <p:nvSpPr>
          <p:cNvPr id="27" name="Rounded Rectangle 26"/>
          <p:cNvSpPr/>
          <p:nvPr/>
        </p:nvSpPr>
        <p:spPr bwMode="auto">
          <a:xfrm>
            <a:off x="2133600" y="3838281"/>
            <a:ext cx="6324600" cy="802854"/>
          </a:xfrm>
          <a:prstGeom prst="roundRect">
            <a:avLst/>
          </a:prstGeom>
          <a:solidFill>
            <a:schemeClr val="bg1">
              <a:lumMod val="95000"/>
            </a:schemeClr>
          </a:solidFill>
          <a:ln>
            <a:noFill/>
          </a:ln>
          <a:effectLst/>
        </p:spPr>
        <p:txBody>
          <a:bodyPr wrap="square" lIns="1188720" tIns="45715" rIns="91428" bIns="45715" numCol="2" rtlCol="0" anchor="ctr">
            <a:noAutofit/>
          </a:bodyPr>
          <a:lstStyle/>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Training and education</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Information access</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Examples and roles models</a:t>
            </a:r>
          </a:p>
        </p:txBody>
      </p:sp>
      <p:sp>
        <p:nvSpPr>
          <p:cNvPr id="30" name="Pentagon 29"/>
          <p:cNvSpPr/>
          <p:nvPr/>
        </p:nvSpPr>
        <p:spPr bwMode="auto">
          <a:xfrm>
            <a:off x="1361389" y="3838281"/>
            <a:ext cx="1905000" cy="802854"/>
          </a:xfrm>
          <a:prstGeom prst="homePlate">
            <a:avLst/>
          </a:prstGeom>
          <a:solidFill>
            <a:schemeClr val="tx2">
              <a:lumMod val="60000"/>
              <a:lumOff val="40000"/>
            </a:schemeClr>
          </a:solidFill>
          <a:ln>
            <a:noFill/>
          </a:ln>
          <a:effectLst/>
        </p:spPr>
        <p:txBody>
          <a:bodyPr wrap="square" lIns="91428" tIns="45715" rIns="91428" bIns="45715" rtlCol="0" anchor="ctr">
            <a:noAutofit/>
          </a:bodyPr>
          <a:lstStyle/>
          <a:p>
            <a:pPr defTabSz="623853" fontAlgn="base">
              <a:spcBef>
                <a:spcPts val="600"/>
              </a:spcBef>
              <a:spcAft>
                <a:spcPts val="600"/>
              </a:spcAft>
              <a:buClr>
                <a:srgbClr val="000000"/>
              </a:buClr>
            </a:pPr>
            <a:r>
              <a:rPr lang="en-US" sz="2000" b="1" dirty="0">
                <a:solidFill>
                  <a:schemeClr val="bg1">
                    <a:lumMod val="85000"/>
                  </a:schemeClr>
                </a:solidFill>
                <a:latin typeface="Arial" charset="0"/>
                <a:cs typeface="Times New Roman" pitchFamily="18" charset="0"/>
              </a:rPr>
              <a:t>K</a:t>
            </a:r>
            <a:r>
              <a:rPr lang="en-US" sz="1600" b="1" dirty="0">
                <a:solidFill>
                  <a:schemeClr val="bg1"/>
                </a:solidFill>
                <a:latin typeface="Arial" charset="0"/>
                <a:cs typeface="Times New Roman" pitchFamily="18" charset="0"/>
              </a:rPr>
              <a:t>nowledge</a:t>
            </a:r>
          </a:p>
        </p:txBody>
      </p:sp>
      <p:sp>
        <p:nvSpPr>
          <p:cNvPr id="31" name="Rounded Rectangle 30"/>
          <p:cNvSpPr/>
          <p:nvPr/>
        </p:nvSpPr>
        <p:spPr bwMode="auto">
          <a:xfrm>
            <a:off x="2133600" y="5608554"/>
            <a:ext cx="6324600" cy="802854"/>
          </a:xfrm>
          <a:prstGeom prst="roundRect">
            <a:avLst/>
          </a:prstGeom>
          <a:solidFill>
            <a:schemeClr val="bg1">
              <a:lumMod val="95000"/>
            </a:schemeClr>
          </a:solidFill>
          <a:ln>
            <a:noFill/>
          </a:ln>
          <a:effectLst/>
        </p:spPr>
        <p:txBody>
          <a:bodyPr wrap="square" lIns="1188720" tIns="45715" rIns="91428" bIns="45715" numCol="2" rtlCol="0" anchor="ctr">
            <a:noAutofit/>
          </a:bodyPr>
          <a:lstStyle/>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Incentives and rewards</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Compensation changes</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Celebrations</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Personal recognition</a:t>
            </a:r>
          </a:p>
        </p:txBody>
      </p:sp>
      <p:sp>
        <p:nvSpPr>
          <p:cNvPr id="32" name="Pentagon 31"/>
          <p:cNvSpPr/>
          <p:nvPr/>
        </p:nvSpPr>
        <p:spPr bwMode="auto">
          <a:xfrm>
            <a:off x="1361389" y="5608554"/>
            <a:ext cx="1905000" cy="802854"/>
          </a:xfrm>
          <a:prstGeom prst="homePlate">
            <a:avLst/>
          </a:prstGeom>
          <a:solidFill>
            <a:schemeClr val="tx2">
              <a:lumMod val="60000"/>
              <a:lumOff val="40000"/>
            </a:schemeClr>
          </a:solidFill>
          <a:ln>
            <a:noFill/>
          </a:ln>
          <a:effectLst/>
        </p:spPr>
        <p:txBody>
          <a:bodyPr wrap="square" lIns="91428" tIns="45715" rIns="91428" bIns="45715" rtlCol="0" anchor="ctr">
            <a:noAutofit/>
          </a:bodyPr>
          <a:lstStyle/>
          <a:p>
            <a:pPr defTabSz="623853" fontAlgn="base">
              <a:spcBef>
                <a:spcPts val="600"/>
              </a:spcBef>
              <a:spcAft>
                <a:spcPts val="600"/>
              </a:spcAft>
              <a:buClr>
                <a:srgbClr val="000000"/>
              </a:buClr>
            </a:pPr>
            <a:r>
              <a:rPr lang="en-US" sz="2000" b="1" dirty="0">
                <a:solidFill>
                  <a:schemeClr val="bg1">
                    <a:lumMod val="85000"/>
                  </a:schemeClr>
                </a:solidFill>
                <a:latin typeface="Arial" charset="0"/>
                <a:cs typeface="Times New Roman" pitchFamily="18" charset="0"/>
              </a:rPr>
              <a:t>R</a:t>
            </a:r>
            <a:r>
              <a:rPr lang="en-US" sz="1600" b="1" dirty="0">
                <a:solidFill>
                  <a:schemeClr val="bg1"/>
                </a:solidFill>
                <a:latin typeface="Arial" charset="0"/>
                <a:cs typeface="Times New Roman" pitchFamily="18" charset="0"/>
              </a:rPr>
              <a:t>einforcement</a:t>
            </a:r>
          </a:p>
        </p:txBody>
      </p:sp>
      <p:sp>
        <p:nvSpPr>
          <p:cNvPr id="38" name="Rounded Rectangle 37"/>
          <p:cNvSpPr/>
          <p:nvPr/>
        </p:nvSpPr>
        <p:spPr bwMode="auto">
          <a:xfrm>
            <a:off x="2133600" y="4723418"/>
            <a:ext cx="6324600" cy="802854"/>
          </a:xfrm>
          <a:prstGeom prst="roundRect">
            <a:avLst/>
          </a:prstGeom>
          <a:solidFill>
            <a:schemeClr val="bg1">
              <a:lumMod val="95000"/>
            </a:schemeClr>
          </a:solidFill>
          <a:ln>
            <a:noFill/>
          </a:ln>
          <a:effectLst/>
        </p:spPr>
        <p:txBody>
          <a:bodyPr wrap="square" lIns="1188720" tIns="45715" rIns="91428" bIns="45715" numCol="2" rtlCol="0" anchor="ctr">
            <a:noAutofit/>
          </a:bodyPr>
          <a:lstStyle/>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Practice applying new skills</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Practice applying new processes</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Coaching</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Mentoring</a:t>
            </a:r>
          </a:p>
          <a:p>
            <a:pPr marL="112713" indent="-112713" algn="just" defTabSz="623853" fontAlgn="base">
              <a:spcBef>
                <a:spcPts val="200"/>
              </a:spcBef>
              <a:spcAft>
                <a:spcPts val="200"/>
              </a:spcAft>
              <a:buClr>
                <a:schemeClr val="tx2"/>
              </a:buClr>
              <a:buFont typeface="Arial" panose="020B0604020202020204" pitchFamily="34" charset="0"/>
              <a:buChar char="•"/>
            </a:pPr>
            <a:r>
              <a:rPr lang="en-US" sz="1200" dirty="0">
                <a:solidFill>
                  <a:schemeClr val="tx2"/>
                </a:solidFill>
              </a:rPr>
              <a:t>Removal of barriers</a:t>
            </a:r>
          </a:p>
        </p:txBody>
      </p:sp>
      <p:sp>
        <p:nvSpPr>
          <p:cNvPr id="39" name="Pentagon 38"/>
          <p:cNvSpPr/>
          <p:nvPr/>
        </p:nvSpPr>
        <p:spPr bwMode="auto">
          <a:xfrm>
            <a:off x="1361389" y="4723418"/>
            <a:ext cx="1905000" cy="802854"/>
          </a:xfrm>
          <a:prstGeom prst="homePlate">
            <a:avLst/>
          </a:prstGeom>
          <a:solidFill>
            <a:schemeClr val="tx2">
              <a:lumMod val="60000"/>
              <a:lumOff val="40000"/>
            </a:schemeClr>
          </a:solidFill>
          <a:ln>
            <a:noFill/>
          </a:ln>
          <a:effectLst/>
        </p:spPr>
        <p:txBody>
          <a:bodyPr wrap="square" lIns="91428" tIns="45715" rIns="91428" bIns="45715" rtlCol="0" anchor="ctr">
            <a:noAutofit/>
          </a:bodyPr>
          <a:lstStyle/>
          <a:p>
            <a:pPr defTabSz="623853" fontAlgn="base">
              <a:spcBef>
                <a:spcPts val="600"/>
              </a:spcBef>
              <a:spcAft>
                <a:spcPts val="600"/>
              </a:spcAft>
              <a:buClr>
                <a:srgbClr val="000000"/>
              </a:buClr>
            </a:pPr>
            <a:r>
              <a:rPr lang="en-US" sz="2000" b="1" dirty="0">
                <a:solidFill>
                  <a:schemeClr val="bg1">
                    <a:lumMod val="85000"/>
                  </a:schemeClr>
                </a:solidFill>
                <a:latin typeface="Arial" charset="0"/>
                <a:cs typeface="Times New Roman" pitchFamily="18" charset="0"/>
              </a:rPr>
              <a:t>A</a:t>
            </a:r>
            <a:r>
              <a:rPr lang="en-US" sz="1600" b="1" dirty="0">
                <a:solidFill>
                  <a:schemeClr val="bg1"/>
                </a:solidFill>
                <a:latin typeface="Arial" charset="0"/>
                <a:cs typeface="Times New Roman" pitchFamily="18" charset="0"/>
              </a:rPr>
              <a:t>bility</a:t>
            </a:r>
          </a:p>
        </p:txBody>
      </p:sp>
      <p:sp>
        <p:nvSpPr>
          <p:cNvPr id="40" name="Rounded Rectangle 39"/>
          <p:cNvSpPr/>
          <p:nvPr/>
        </p:nvSpPr>
        <p:spPr bwMode="auto">
          <a:xfrm>
            <a:off x="2133600" y="2790135"/>
            <a:ext cx="6324600" cy="943665"/>
          </a:xfrm>
          <a:prstGeom prst="roundRect">
            <a:avLst/>
          </a:prstGeom>
          <a:solidFill>
            <a:schemeClr val="bg1">
              <a:lumMod val="95000"/>
            </a:schemeClr>
          </a:solidFill>
          <a:ln>
            <a:noFill/>
          </a:ln>
          <a:effectLst/>
        </p:spPr>
        <p:txBody>
          <a:bodyPr wrap="square" lIns="1188720" tIns="45715" rIns="91428" bIns="45715" numCol="2" rtlCol="0" anchor="ctr">
            <a:noAutofit/>
          </a:bodyPr>
          <a:lstStyle/>
          <a:p>
            <a:pPr marL="112713" indent="-112713" algn="just" defTabSz="623853" fontAlgn="base">
              <a:buClr>
                <a:schemeClr val="tx2"/>
              </a:buClr>
              <a:buFont typeface="Arial" panose="020B0604020202020204" pitchFamily="34" charset="0"/>
              <a:buChar char="•"/>
            </a:pPr>
            <a:r>
              <a:rPr lang="en-US" sz="1200" dirty="0">
                <a:solidFill>
                  <a:schemeClr val="tx2"/>
                </a:solidFill>
              </a:rPr>
              <a:t>Fear of job loss</a:t>
            </a:r>
          </a:p>
          <a:p>
            <a:pPr marL="112713" indent="-112713" algn="just" defTabSz="623853" fontAlgn="base">
              <a:buClr>
                <a:schemeClr val="tx2"/>
              </a:buClr>
              <a:buFont typeface="Arial" panose="020B0604020202020204" pitchFamily="34" charset="0"/>
              <a:buChar char="•"/>
            </a:pPr>
            <a:r>
              <a:rPr lang="en-US" sz="1200" dirty="0">
                <a:solidFill>
                  <a:schemeClr val="tx2"/>
                </a:solidFill>
              </a:rPr>
              <a:t>Discontent with current state</a:t>
            </a:r>
          </a:p>
          <a:p>
            <a:pPr marL="112713" indent="-112713" algn="just" defTabSz="623853" fontAlgn="base">
              <a:buClr>
                <a:schemeClr val="tx2"/>
              </a:buClr>
              <a:buFont typeface="Arial" panose="020B0604020202020204" pitchFamily="34" charset="0"/>
              <a:buChar char="•"/>
            </a:pPr>
            <a:r>
              <a:rPr lang="en-US" sz="1200" dirty="0">
                <a:solidFill>
                  <a:schemeClr val="tx2"/>
                </a:solidFill>
              </a:rPr>
              <a:t>Enhanced job security</a:t>
            </a:r>
          </a:p>
          <a:p>
            <a:pPr marL="112713" indent="-112713" algn="just" defTabSz="623853" fontAlgn="base">
              <a:buClr>
                <a:schemeClr val="tx2"/>
              </a:buClr>
              <a:buFont typeface="Arial" panose="020B0604020202020204" pitchFamily="34" charset="0"/>
              <a:buChar char="•"/>
            </a:pPr>
            <a:r>
              <a:rPr lang="en-US" sz="1200" dirty="0">
                <a:solidFill>
                  <a:schemeClr val="tx2"/>
                </a:solidFill>
              </a:rPr>
              <a:t>Career advancement</a:t>
            </a:r>
          </a:p>
          <a:p>
            <a:pPr marL="112713" indent="-112713" algn="just" defTabSz="623853" fontAlgn="base">
              <a:buClr>
                <a:schemeClr val="tx2"/>
              </a:buClr>
              <a:buFont typeface="Arial" panose="020B0604020202020204" pitchFamily="34" charset="0"/>
              <a:buChar char="•"/>
            </a:pPr>
            <a:r>
              <a:rPr lang="en-US" sz="1200" dirty="0">
                <a:solidFill>
                  <a:schemeClr val="tx2"/>
                </a:solidFill>
              </a:rPr>
              <a:t>Acquisition of power</a:t>
            </a:r>
          </a:p>
          <a:p>
            <a:pPr marL="112713" indent="-112713" algn="just" defTabSz="623853" fontAlgn="base">
              <a:buClr>
                <a:schemeClr val="tx2"/>
              </a:buClr>
              <a:buFont typeface="Arial" panose="020B0604020202020204" pitchFamily="34" charset="0"/>
              <a:buChar char="•"/>
            </a:pPr>
            <a:r>
              <a:rPr lang="en-US" sz="1200" dirty="0">
                <a:solidFill>
                  <a:schemeClr val="tx2"/>
                </a:solidFill>
              </a:rPr>
              <a:t>Incentive or compensation</a:t>
            </a:r>
          </a:p>
          <a:p>
            <a:pPr marL="112713" indent="-112713" algn="just" defTabSz="623853" fontAlgn="base">
              <a:buClr>
                <a:schemeClr val="tx2"/>
              </a:buClr>
              <a:buFont typeface="Arial" panose="020B0604020202020204" pitchFamily="34" charset="0"/>
              <a:buChar char="•"/>
            </a:pPr>
            <a:r>
              <a:rPr lang="en-US" sz="1200" dirty="0">
                <a:solidFill>
                  <a:schemeClr val="tx2"/>
                </a:solidFill>
              </a:rPr>
              <a:t>Affiliation and sense of belonging</a:t>
            </a:r>
          </a:p>
          <a:p>
            <a:pPr marL="112713" indent="-112713" algn="just" defTabSz="623853" fontAlgn="base">
              <a:buClr>
                <a:schemeClr val="tx2"/>
              </a:buClr>
              <a:buFont typeface="Arial" panose="020B0604020202020204" pitchFamily="34" charset="0"/>
              <a:buChar char="•"/>
            </a:pPr>
            <a:r>
              <a:rPr lang="en-US" sz="1200" dirty="0">
                <a:solidFill>
                  <a:schemeClr val="tx2"/>
                </a:solidFill>
              </a:rPr>
              <a:t>Hope in future state</a:t>
            </a:r>
          </a:p>
          <a:p>
            <a:pPr marL="112713" indent="-112713" algn="just" defTabSz="623853" fontAlgn="base">
              <a:buClr>
                <a:schemeClr val="tx2"/>
              </a:buClr>
              <a:buFont typeface="Arial" panose="020B0604020202020204" pitchFamily="34" charset="0"/>
              <a:buChar char="•"/>
            </a:pPr>
            <a:r>
              <a:rPr lang="en-US" sz="1200" dirty="0">
                <a:solidFill>
                  <a:schemeClr val="tx2"/>
                </a:solidFill>
              </a:rPr>
              <a:t>Trust and respect for leadership</a:t>
            </a:r>
          </a:p>
        </p:txBody>
      </p:sp>
      <p:sp>
        <p:nvSpPr>
          <p:cNvPr id="41" name="Pentagon 40"/>
          <p:cNvSpPr/>
          <p:nvPr/>
        </p:nvSpPr>
        <p:spPr bwMode="auto">
          <a:xfrm>
            <a:off x="1361389" y="2790135"/>
            <a:ext cx="1905000" cy="943665"/>
          </a:xfrm>
          <a:prstGeom prst="homePlate">
            <a:avLst/>
          </a:prstGeom>
          <a:solidFill>
            <a:schemeClr val="tx2">
              <a:lumMod val="60000"/>
              <a:lumOff val="40000"/>
            </a:schemeClr>
          </a:solidFill>
          <a:ln>
            <a:noFill/>
          </a:ln>
          <a:effectLst/>
        </p:spPr>
        <p:txBody>
          <a:bodyPr wrap="square" lIns="91428" tIns="45715" rIns="91428" bIns="45715" rtlCol="0" anchor="ctr">
            <a:noAutofit/>
          </a:bodyPr>
          <a:lstStyle/>
          <a:p>
            <a:pPr defTabSz="623853" fontAlgn="base">
              <a:spcBef>
                <a:spcPts val="600"/>
              </a:spcBef>
              <a:spcAft>
                <a:spcPts val="600"/>
              </a:spcAft>
              <a:buClr>
                <a:srgbClr val="000000"/>
              </a:buClr>
            </a:pPr>
            <a:r>
              <a:rPr lang="en-US" sz="2000" b="1" dirty="0">
                <a:solidFill>
                  <a:schemeClr val="bg1">
                    <a:lumMod val="85000"/>
                  </a:schemeClr>
                </a:solidFill>
                <a:latin typeface="Arial" charset="0"/>
                <a:cs typeface="Times New Roman" pitchFamily="18" charset="0"/>
              </a:rPr>
              <a:t>D</a:t>
            </a:r>
            <a:r>
              <a:rPr lang="en-US" sz="1600" b="1" dirty="0">
                <a:solidFill>
                  <a:schemeClr val="bg1"/>
                </a:solidFill>
                <a:latin typeface="Arial" charset="0"/>
                <a:cs typeface="Times New Roman" pitchFamily="18" charset="0"/>
              </a:rPr>
              <a:t>esire</a:t>
            </a:r>
          </a:p>
        </p:txBody>
      </p:sp>
      <p:pic>
        <p:nvPicPr>
          <p:cNvPr id="9218" name="Picture 2" descr="http://greatblueresearch.com/wp-content/uploads/2013/05/icon-percep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289" y="1945990"/>
            <a:ext cx="721066" cy="7210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User\Downloads\1405141128_f-check_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12" y="2954634"/>
            <a:ext cx="639435" cy="50343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6"/>
          <p:cNvGrpSpPr/>
          <p:nvPr/>
        </p:nvGrpSpPr>
        <p:grpSpPr>
          <a:xfrm>
            <a:off x="697181" y="3974641"/>
            <a:ext cx="405496" cy="520631"/>
            <a:chOff x="6252911" y="4813369"/>
            <a:chExt cx="610493" cy="783834"/>
          </a:xfrm>
        </p:grpSpPr>
        <p:sp>
          <p:nvSpPr>
            <p:cNvPr id="18" name="Oval 17"/>
            <p:cNvSpPr/>
            <p:nvPr/>
          </p:nvSpPr>
          <p:spPr bwMode="auto">
            <a:xfrm>
              <a:off x="6405535" y="4962262"/>
              <a:ext cx="305247" cy="306585"/>
            </a:xfrm>
            <a:prstGeom prst="ellipse">
              <a:avLst/>
            </a:prstGeom>
            <a:solidFill>
              <a:schemeClr val="bg2">
                <a:lumMod val="85000"/>
              </a:schemeClr>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600" kern="1200" dirty="0">
                <a:solidFill>
                  <a:srgbClr val="0C2870"/>
                </a:solidFill>
                <a:latin typeface="Arial" charset="0"/>
                <a:ea typeface="+mn-ea"/>
                <a:cs typeface="Times New Roman" pitchFamily="18" charset="0"/>
              </a:endParaRPr>
            </a:p>
          </p:txBody>
        </p:sp>
        <p:sp>
          <p:nvSpPr>
            <p:cNvPr id="19" name="Round Same Side Corner Rectangle 18"/>
            <p:cNvSpPr/>
            <p:nvPr/>
          </p:nvSpPr>
          <p:spPr bwMode="auto">
            <a:xfrm>
              <a:off x="6252911" y="5290618"/>
              <a:ext cx="610493" cy="306585"/>
            </a:xfrm>
            <a:prstGeom prst="round2SameRect">
              <a:avLst>
                <a:gd name="adj1" fmla="val 50000"/>
                <a:gd name="adj2" fmla="val 0"/>
              </a:avLst>
            </a:prstGeom>
            <a:solidFill>
              <a:schemeClr val="tx2"/>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600" kern="1200" dirty="0">
                <a:solidFill>
                  <a:srgbClr val="0C2870"/>
                </a:solidFill>
                <a:latin typeface="Arial" charset="0"/>
                <a:ea typeface="+mn-ea"/>
                <a:cs typeface="Times New Roman" pitchFamily="18" charset="0"/>
              </a:endParaRPr>
            </a:p>
          </p:txBody>
        </p:sp>
        <p:sp>
          <p:nvSpPr>
            <p:cNvPr id="20" name="Freeform 598"/>
            <p:cNvSpPr>
              <a:spLocks/>
            </p:cNvSpPr>
            <p:nvPr/>
          </p:nvSpPr>
          <p:spPr bwMode="auto">
            <a:xfrm>
              <a:off x="6283839" y="4813369"/>
              <a:ext cx="548640" cy="182880"/>
            </a:xfrm>
            <a:custGeom>
              <a:avLst/>
              <a:gdLst>
                <a:gd name="T0" fmla="*/ 359 w 1271"/>
                <a:gd name="T1" fmla="*/ 494 h 494"/>
                <a:gd name="T2" fmla="*/ 391 w 1271"/>
                <a:gd name="T3" fmla="*/ 485 h 494"/>
                <a:gd name="T4" fmla="*/ 424 w 1271"/>
                <a:gd name="T5" fmla="*/ 478 h 494"/>
                <a:gd name="T6" fmla="*/ 458 w 1271"/>
                <a:gd name="T7" fmla="*/ 471 h 494"/>
                <a:gd name="T8" fmla="*/ 493 w 1271"/>
                <a:gd name="T9" fmla="*/ 465 h 494"/>
                <a:gd name="T10" fmla="*/ 528 w 1271"/>
                <a:gd name="T11" fmla="*/ 462 h 494"/>
                <a:gd name="T12" fmla="*/ 563 w 1271"/>
                <a:gd name="T13" fmla="*/ 459 h 494"/>
                <a:gd name="T14" fmla="*/ 599 w 1271"/>
                <a:gd name="T15" fmla="*/ 456 h 494"/>
                <a:gd name="T16" fmla="*/ 636 w 1271"/>
                <a:gd name="T17" fmla="*/ 456 h 494"/>
                <a:gd name="T18" fmla="*/ 673 w 1271"/>
                <a:gd name="T19" fmla="*/ 456 h 494"/>
                <a:gd name="T20" fmla="*/ 708 w 1271"/>
                <a:gd name="T21" fmla="*/ 459 h 494"/>
                <a:gd name="T22" fmla="*/ 745 w 1271"/>
                <a:gd name="T23" fmla="*/ 462 h 494"/>
                <a:gd name="T24" fmla="*/ 779 w 1271"/>
                <a:gd name="T25" fmla="*/ 465 h 494"/>
                <a:gd name="T26" fmla="*/ 813 w 1271"/>
                <a:gd name="T27" fmla="*/ 471 h 494"/>
                <a:gd name="T28" fmla="*/ 847 w 1271"/>
                <a:gd name="T29" fmla="*/ 478 h 494"/>
                <a:gd name="T30" fmla="*/ 880 w 1271"/>
                <a:gd name="T31" fmla="*/ 485 h 494"/>
                <a:gd name="T32" fmla="*/ 912 w 1271"/>
                <a:gd name="T33" fmla="*/ 494 h 494"/>
                <a:gd name="T34" fmla="*/ 925 w 1271"/>
                <a:gd name="T35" fmla="*/ 463 h 494"/>
                <a:gd name="T36" fmla="*/ 939 w 1271"/>
                <a:gd name="T37" fmla="*/ 432 h 494"/>
                <a:gd name="T38" fmla="*/ 954 w 1271"/>
                <a:gd name="T39" fmla="*/ 404 h 494"/>
                <a:gd name="T40" fmla="*/ 971 w 1271"/>
                <a:gd name="T41" fmla="*/ 375 h 494"/>
                <a:gd name="T42" fmla="*/ 990 w 1271"/>
                <a:gd name="T43" fmla="*/ 348 h 494"/>
                <a:gd name="T44" fmla="*/ 1010 w 1271"/>
                <a:gd name="T45" fmla="*/ 322 h 494"/>
                <a:gd name="T46" fmla="*/ 1031 w 1271"/>
                <a:gd name="T47" fmla="*/ 297 h 494"/>
                <a:gd name="T48" fmla="*/ 1053 w 1271"/>
                <a:gd name="T49" fmla="*/ 273 h 494"/>
                <a:gd name="T50" fmla="*/ 1076 w 1271"/>
                <a:gd name="T51" fmla="*/ 250 h 494"/>
                <a:gd name="T52" fmla="*/ 1101 w 1271"/>
                <a:gd name="T53" fmla="*/ 228 h 494"/>
                <a:gd name="T54" fmla="*/ 1126 w 1271"/>
                <a:gd name="T55" fmla="*/ 209 h 494"/>
                <a:gd name="T56" fmla="*/ 1154 w 1271"/>
                <a:gd name="T57" fmla="*/ 190 h 494"/>
                <a:gd name="T58" fmla="*/ 1181 w 1271"/>
                <a:gd name="T59" fmla="*/ 173 h 494"/>
                <a:gd name="T60" fmla="*/ 1211 w 1271"/>
                <a:gd name="T61" fmla="*/ 157 h 494"/>
                <a:gd name="T62" fmla="*/ 1240 w 1271"/>
                <a:gd name="T63" fmla="*/ 142 h 494"/>
                <a:gd name="T64" fmla="*/ 1271 w 1271"/>
                <a:gd name="T65" fmla="*/ 129 h 494"/>
                <a:gd name="T66" fmla="*/ 1271 w 1271"/>
                <a:gd name="T67" fmla="*/ 128 h 494"/>
                <a:gd name="T68" fmla="*/ 605 w 1271"/>
                <a:gd name="T69" fmla="*/ 0 h 494"/>
                <a:gd name="T70" fmla="*/ 0 w 1271"/>
                <a:gd name="T71" fmla="*/ 125 h 494"/>
                <a:gd name="T72" fmla="*/ 0 w 1271"/>
                <a:gd name="T73" fmla="*/ 129 h 494"/>
                <a:gd name="T74" fmla="*/ 31 w 1271"/>
                <a:gd name="T75" fmla="*/ 142 h 494"/>
                <a:gd name="T76" fmla="*/ 61 w 1271"/>
                <a:gd name="T77" fmla="*/ 157 h 494"/>
                <a:gd name="T78" fmla="*/ 90 w 1271"/>
                <a:gd name="T79" fmla="*/ 173 h 494"/>
                <a:gd name="T80" fmla="*/ 118 w 1271"/>
                <a:gd name="T81" fmla="*/ 190 h 494"/>
                <a:gd name="T82" fmla="*/ 145 w 1271"/>
                <a:gd name="T83" fmla="*/ 209 h 494"/>
                <a:gd name="T84" fmla="*/ 170 w 1271"/>
                <a:gd name="T85" fmla="*/ 228 h 494"/>
                <a:gd name="T86" fmla="*/ 195 w 1271"/>
                <a:gd name="T87" fmla="*/ 250 h 494"/>
                <a:gd name="T88" fmla="*/ 219 w 1271"/>
                <a:gd name="T89" fmla="*/ 273 h 494"/>
                <a:gd name="T90" fmla="*/ 241 w 1271"/>
                <a:gd name="T91" fmla="*/ 297 h 494"/>
                <a:gd name="T92" fmla="*/ 262 w 1271"/>
                <a:gd name="T93" fmla="*/ 322 h 494"/>
                <a:gd name="T94" fmla="*/ 282 w 1271"/>
                <a:gd name="T95" fmla="*/ 348 h 494"/>
                <a:gd name="T96" fmla="*/ 300 w 1271"/>
                <a:gd name="T97" fmla="*/ 375 h 494"/>
                <a:gd name="T98" fmla="*/ 317 w 1271"/>
                <a:gd name="T99" fmla="*/ 404 h 494"/>
                <a:gd name="T100" fmla="*/ 332 w 1271"/>
                <a:gd name="T101" fmla="*/ 432 h 494"/>
                <a:gd name="T102" fmla="*/ 347 w 1271"/>
                <a:gd name="T103" fmla="*/ 463 h 494"/>
                <a:gd name="T104" fmla="*/ 359 w 1271"/>
                <a:gd name="T105"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1" h="494">
                  <a:moveTo>
                    <a:pt x="359" y="494"/>
                  </a:moveTo>
                  <a:lnTo>
                    <a:pt x="391" y="485"/>
                  </a:lnTo>
                  <a:lnTo>
                    <a:pt x="424" y="478"/>
                  </a:lnTo>
                  <a:lnTo>
                    <a:pt x="458" y="471"/>
                  </a:lnTo>
                  <a:lnTo>
                    <a:pt x="493" y="465"/>
                  </a:lnTo>
                  <a:lnTo>
                    <a:pt x="528" y="462"/>
                  </a:lnTo>
                  <a:lnTo>
                    <a:pt x="563" y="459"/>
                  </a:lnTo>
                  <a:lnTo>
                    <a:pt x="599" y="456"/>
                  </a:lnTo>
                  <a:lnTo>
                    <a:pt x="636" y="456"/>
                  </a:lnTo>
                  <a:lnTo>
                    <a:pt x="673" y="456"/>
                  </a:lnTo>
                  <a:lnTo>
                    <a:pt x="708" y="459"/>
                  </a:lnTo>
                  <a:lnTo>
                    <a:pt x="745" y="462"/>
                  </a:lnTo>
                  <a:lnTo>
                    <a:pt x="779" y="465"/>
                  </a:lnTo>
                  <a:lnTo>
                    <a:pt x="813" y="471"/>
                  </a:lnTo>
                  <a:lnTo>
                    <a:pt x="847" y="478"/>
                  </a:lnTo>
                  <a:lnTo>
                    <a:pt x="880" y="485"/>
                  </a:lnTo>
                  <a:lnTo>
                    <a:pt x="912" y="494"/>
                  </a:lnTo>
                  <a:lnTo>
                    <a:pt x="925" y="463"/>
                  </a:lnTo>
                  <a:lnTo>
                    <a:pt x="939" y="432"/>
                  </a:lnTo>
                  <a:lnTo>
                    <a:pt x="954" y="404"/>
                  </a:lnTo>
                  <a:lnTo>
                    <a:pt x="971" y="375"/>
                  </a:lnTo>
                  <a:lnTo>
                    <a:pt x="990" y="348"/>
                  </a:lnTo>
                  <a:lnTo>
                    <a:pt x="1010" y="322"/>
                  </a:lnTo>
                  <a:lnTo>
                    <a:pt x="1031" y="297"/>
                  </a:lnTo>
                  <a:lnTo>
                    <a:pt x="1053" y="273"/>
                  </a:lnTo>
                  <a:lnTo>
                    <a:pt x="1076" y="250"/>
                  </a:lnTo>
                  <a:lnTo>
                    <a:pt x="1101" y="228"/>
                  </a:lnTo>
                  <a:lnTo>
                    <a:pt x="1126" y="209"/>
                  </a:lnTo>
                  <a:lnTo>
                    <a:pt x="1154" y="190"/>
                  </a:lnTo>
                  <a:lnTo>
                    <a:pt x="1181" y="173"/>
                  </a:lnTo>
                  <a:lnTo>
                    <a:pt x="1211" y="157"/>
                  </a:lnTo>
                  <a:lnTo>
                    <a:pt x="1240" y="142"/>
                  </a:lnTo>
                  <a:lnTo>
                    <a:pt x="1271" y="129"/>
                  </a:lnTo>
                  <a:lnTo>
                    <a:pt x="1271" y="128"/>
                  </a:lnTo>
                  <a:lnTo>
                    <a:pt x="605" y="0"/>
                  </a:lnTo>
                  <a:lnTo>
                    <a:pt x="0" y="125"/>
                  </a:lnTo>
                  <a:lnTo>
                    <a:pt x="0" y="129"/>
                  </a:lnTo>
                  <a:lnTo>
                    <a:pt x="31" y="142"/>
                  </a:lnTo>
                  <a:lnTo>
                    <a:pt x="61" y="157"/>
                  </a:lnTo>
                  <a:lnTo>
                    <a:pt x="90" y="173"/>
                  </a:lnTo>
                  <a:lnTo>
                    <a:pt x="118" y="190"/>
                  </a:lnTo>
                  <a:lnTo>
                    <a:pt x="145" y="209"/>
                  </a:lnTo>
                  <a:lnTo>
                    <a:pt x="170" y="228"/>
                  </a:lnTo>
                  <a:lnTo>
                    <a:pt x="195" y="250"/>
                  </a:lnTo>
                  <a:lnTo>
                    <a:pt x="219" y="273"/>
                  </a:lnTo>
                  <a:lnTo>
                    <a:pt x="241" y="297"/>
                  </a:lnTo>
                  <a:lnTo>
                    <a:pt x="262" y="322"/>
                  </a:lnTo>
                  <a:lnTo>
                    <a:pt x="282" y="348"/>
                  </a:lnTo>
                  <a:lnTo>
                    <a:pt x="300" y="375"/>
                  </a:lnTo>
                  <a:lnTo>
                    <a:pt x="317" y="404"/>
                  </a:lnTo>
                  <a:lnTo>
                    <a:pt x="332" y="432"/>
                  </a:lnTo>
                  <a:lnTo>
                    <a:pt x="347" y="463"/>
                  </a:lnTo>
                  <a:lnTo>
                    <a:pt x="359" y="494"/>
                  </a:lnTo>
                  <a:close/>
                </a:path>
              </a:pathLst>
            </a:custGeom>
            <a:solidFill>
              <a:schemeClr val="tx2"/>
            </a:solidFill>
            <a:ln>
              <a:noFill/>
            </a:ln>
            <a:extLst/>
          </p:spPr>
          <p:txBody>
            <a:bodyPr/>
            <a:lstStyle/>
            <a:p>
              <a:pPr>
                <a:defRPr/>
              </a:pPr>
              <a:endParaRPr lang="en-US" sz="2400" dirty="0">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007" y="4812292"/>
            <a:ext cx="751334" cy="601067"/>
          </a:xfrm>
          <a:prstGeom prst="rect">
            <a:avLst/>
          </a:prstGeom>
        </p:spPr>
      </p:pic>
      <p:sp>
        <p:nvSpPr>
          <p:cNvPr id="26" name="TextBox 25"/>
          <p:cNvSpPr txBox="1"/>
          <p:nvPr/>
        </p:nvSpPr>
        <p:spPr>
          <a:xfrm>
            <a:off x="5049179" y="1543343"/>
            <a:ext cx="1273517" cy="323165"/>
          </a:xfrm>
          <a:prstGeom prst="rect">
            <a:avLst/>
          </a:prstGeom>
          <a:noFill/>
        </p:spPr>
        <p:txBody>
          <a:bodyPr wrap="square" rtlCol="0">
            <a:spAutoFit/>
          </a:bodyPr>
          <a:lstStyle/>
          <a:p>
            <a:pPr algn="ctr">
              <a:spcBef>
                <a:spcPts val="400"/>
              </a:spcBef>
              <a:spcAft>
                <a:spcPts val="400"/>
              </a:spcAft>
            </a:pPr>
            <a:r>
              <a:rPr lang="en-US" sz="1500" b="1" dirty="0">
                <a:solidFill>
                  <a:schemeClr val="tx2"/>
                </a:solidFill>
              </a:rPr>
              <a:t>Enablers</a:t>
            </a:r>
          </a:p>
        </p:txBody>
      </p:sp>
      <p:grpSp>
        <p:nvGrpSpPr>
          <p:cNvPr id="4" name="Group 97"/>
          <p:cNvGrpSpPr>
            <a:grpSpLocks/>
          </p:cNvGrpSpPr>
          <p:nvPr/>
        </p:nvGrpSpPr>
        <p:grpSpPr bwMode="auto">
          <a:xfrm rot="5400000">
            <a:off x="609653" y="5628748"/>
            <a:ext cx="631031" cy="714953"/>
            <a:chOff x="3379788" y="1204913"/>
            <a:chExt cx="2160587" cy="2447925"/>
          </a:xfrm>
        </p:grpSpPr>
        <p:sp>
          <p:nvSpPr>
            <p:cNvPr id="29" name="Freeform 8"/>
            <p:cNvSpPr>
              <a:spLocks/>
            </p:cNvSpPr>
            <p:nvPr/>
          </p:nvSpPr>
          <p:spPr bwMode="blackWhite">
            <a:xfrm>
              <a:off x="4330700" y="1376363"/>
              <a:ext cx="1209675" cy="2276475"/>
            </a:xfrm>
            <a:custGeom>
              <a:avLst/>
              <a:gdLst>
                <a:gd name="T0" fmla="*/ 2147483647 w 976"/>
                <a:gd name="T1" fmla="*/ 2147483647 h 1811"/>
                <a:gd name="T2" fmla="*/ 2147483647 w 976"/>
                <a:gd name="T3" fmla="*/ 2147483647 h 1811"/>
                <a:gd name="T4" fmla="*/ 2147483647 w 976"/>
                <a:gd name="T5" fmla="*/ 2147483647 h 1811"/>
                <a:gd name="T6" fmla="*/ 2147483647 w 976"/>
                <a:gd name="T7" fmla="*/ 2147483647 h 1811"/>
                <a:gd name="T8" fmla="*/ 2147483647 w 976"/>
                <a:gd name="T9" fmla="*/ 2147483647 h 1811"/>
                <a:gd name="T10" fmla="*/ 2147483647 w 976"/>
                <a:gd name="T11" fmla="*/ 2147483647 h 1811"/>
                <a:gd name="T12" fmla="*/ 2147483647 w 976"/>
                <a:gd name="T13" fmla="*/ 2147483647 h 1811"/>
                <a:gd name="T14" fmla="*/ 2147483647 w 976"/>
                <a:gd name="T15" fmla="*/ 2147483647 h 1811"/>
                <a:gd name="T16" fmla="*/ 2147483647 w 976"/>
                <a:gd name="T17" fmla="*/ 2147483647 h 1811"/>
                <a:gd name="T18" fmla="*/ 2147483647 w 976"/>
                <a:gd name="T19" fmla="*/ 2147483647 h 1811"/>
                <a:gd name="T20" fmla="*/ 2147483647 w 976"/>
                <a:gd name="T21" fmla="*/ 2147483647 h 1811"/>
                <a:gd name="T22" fmla="*/ 2147483647 w 976"/>
                <a:gd name="T23" fmla="*/ 2147483647 h 1811"/>
                <a:gd name="T24" fmla="*/ 2147483647 w 976"/>
                <a:gd name="T25" fmla="*/ 2147483647 h 1811"/>
                <a:gd name="T26" fmla="*/ 2147483647 w 976"/>
                <a:gd name="T27" fmla="*/ 2147483647 h 1811"/>
                <a:gd name="T28" fmla="*/ 2147483647 w 976"/>
                <a:gd name="T29" fmla="*/ 2147483647 h 1811"/>
                <a:gd name="T30" fmla="*/ 2147483647 w 976"/>
                <a:gd name="T31" fmla="*/ 2147483647 h 1811"/>
                <a:gd name="T32" fmla="*/ 2147483647 w 976"/>
                <a:gd name="T33" fmla="*/ 2147483647 h 1811"/>
                <a:gd name="T34" fmla="*/ 2147483647 w 976"/>
                <a:gd name="T35" fmla="*/ 2147483647 h 1811"/>
                <a:gd name="T36" fmla="*/ 2147483647 w 976"/>
                <a:gd name="T37" fmla="*/ 2147483647 h 1811"/>
                <a:gd name="T38" fmla="*/ 2147483647 w 976"/>
                <a:gd name="T39" fmla="*/ 2147483647 h 1811"/>
                <a:gd name="T40" fmla="*/ 2147483647 w 976"/>
                <a:gd name="T41" fmla="*/ 2147483647 h 1811"/>
                <a:gd name="T42" fmla="*/ 2147483647 w 976"/>
                <a:gd name="T43" fmla="*/ 2147483647 h 1811"/>
                <a:gd name="T44" fmla="*/ 2147483647 w 976"/>
                <a:gd name="T45" fmla="*/ 2147483647 h 1811"/>
                <a:gd name="T46" fmla="*/ 2147483647 w 976"/>
                <a:gd name="T47" fmla="*/ 2147483647 h 1811"/>
                <a:gd name="T48" fmla="*/ 2147483647 w 976"/>
                <a:gd name="T49" fmla="*/ 2147483647 h 1811"/>
                <a:gd name="T50" fmla="*/ 2147483647 w 976"/>
                <a:gd name="T51" fmla="*/ 2147483647 h 1811"/>
                <a:gd name="T52" fmla="*/ 2147483647 w 976"/>
                <a:gd name="T53" fmla="*/ 2147483647 h 1811"/>
                <a:gd name="T54" fmla="*/ 2147483647 w 976"/>
                <a:gd name="T55" fmla="*/ 2147483647 h 1811"/>
                <a:gd name="T56" fmla="*/ 2147483647 w 976"/>
                <a:gd name="T57" fmla="*/ 2147483647 h 1811"/>
                <a:gd name="T58" fmla="*/ 2147483647 w 976"/>
                <a:gd name="T59" fmla="*/ 2147483647 h 1811"/>
                <a:gd name="T60" fmla="*/ 2147483647 w 976"/>
                <a:gd name="T61" fmla="*/ 2147483647 h 1811"/>
                <a:gd name="T62" fmla="*/ 2147483647 w 976"/>
                <a:gd name="T63" fmla="*/ 2147483647 h 1811"/>
                <a:gd name="T64" fmla="*/ 2147483647 w 976"/>
                <a:gd name="T65" fmla="*/ 2147483647 h 1811"/>
                <a:gd name="T66" fmla="*/ 2147483647 w 976"/>
                <a:gd name="T67" fmla="*/ 2147483647 h 1811"/>
                <a:gd name="T68" fmla="*/ 2147483647 w 976"/>
                <a:gd name="T69" fmla="*/ 2147483647 h 1811"/>
                <a:gd name="T70" fmla="*/ 2147483647 w 976"/>
                <a:gd name="T71" fmla="*/ 2147483647 h 18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6"/>
                <a:gd name="T109" fmla="*/ 0 h 1811"/>
                <a:gd name="T110" fmla="*/ 976 w 976"/>
                <a:gd name="T111" fmla="*/ 1811 h 18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6" h="1811">
                  <a:moveTo>
                    <a:pt x="279" y="1669"/>
                  </a:moveTo>
                  <a:lnTo>
                    <a:pt x="338" y="1654"/>
                  </a:lnTo>
                  <a:lnTo>
                    <a:pt x="394" y="1635"/>
                  </a:lnTo>
                  <a:lnTo>
                    <a:pt x="449" y="1612"/>
                  </a:lnTo>
                  <a:lnTo>
                    <a:pt x="502" y="1585"/>
                  </a:lnTo>
                  <a:lnTo>
                    <a:pt x="553" y="1555"/>
                  </a:lnTo>
                  <a:lnTo>
                    <a:pt x="601" y="1520"/>
                  </a:lnTo>
                  <a:lnTo>
                    <a:pt x="651" y="1485"/>
                  </a:lnTo>
                  <a:lnTo>
                    <a:pt x="697" y="1447"/>
                  </a:lnTo>
                  <a:lnTo>
                    <a:pt x="741" y="1405"/>
                  </a:lnTo>
                  <a:lnTo>
                    <a:pt x="782" y="1361"/>
                  </a:lnTo>
                  <a:lnTo>
                    <a:pt x="818" y="1313"/>
                  </a:lnTo>
                  <a:lnTo>
                    <a:pt x="851" y="1263"/>
                  </a:lnTo>
                  <a:lnTo>
                    <a:pt x="882" y="1210"/>
                  </a:lnTo>
                  <a:lnTo>
                    <a:pt x="908" y="1156"/>
                  </a:lnTo>
                  <a:lnTo>
                    <a:pt x="929" y="1100"/>
                  </a:lnTo>
                  <a:lnTo>
                    <a:pt x="947" y="1043"/>
                  </a:lnTo>
                  <a:lnTo>
                    <a:pt x="961" y="984"/>
                  </a:lnTo>
                  <a:lnTo>
                    <a:pt x="970" y="924"/>
                  </a:lnTo>
                  <a:lnTo>
                    <a:pt x="975" y="865"/>
                  </a:lnTo>
                  <a:lnTo>
                    <a:pt x="975" y="804"/>
                  </a:lnTo>
                  <a:lnTo>
                    <a:pt x="972" y="744"/>
                  </a:lnTo>
                  <a:lnTo>
                    <a:pt x="963" y="685"/>
                  </a:lnTo>
                  <a:lnTo>
                    <a:pt x="950" y="625"/>
                  </a:lnTo>
                  <a:lnTo>
                    <a:pt x="935" y="567"/>
                  </a:lnTo>
                  <a:lnTo>
                    <a:pt x="913" y="511"/>
                  </a:lnTo>
                  <a:lnTo>
                    <a:pt x="889" y="456"/>
                  </a:lnTo>
                  <a:lnTo>
                    <a:pt x="859" y="403"/>
                  </a:lnTo>
                  <a:lnTo>
                    <a:pt x="826" y="352"/>
                  </a:lnTo>
                  <a:lnTo>
                    <a:pt x="790" y="304"/>
                  </a:lnTo>
                  <a:lnTo>
                    <a:pt x="751" y="259"/>
                  </a:lnTo>
                  <a:lnTo>
                    <a:pt x="708" y="216"/>
                  </a:lnTo>
                  <a:lnTo>
                    <a:pt x="662" y="178"/>
                  </a:lnTo>
                  <a:lnTo>
                    <a:pt x="614" y="142"/>
                  </a:lnTo>
                  <a:lnTo>
                    <a:pt x="563" y="109"/>
                  </a:lnTo>
                  <a:lnTo>
                    <a:pt x="510" y="81"/>
                  </a:lnTo>
                  <a:lnTo>
                    <a:pt x="455" y="56"/>
                  </a:lnTo>
                  <a:lnTo>
                    <a:pt x="398" y="36"/>
                  </a:lnTo>
                  <a:lnTo>
                    <a:pt x="340" y="20"/>
                  </a:lnTo>
                  <a:lnTo>
                    <a:pt x="281" y="8"/>
                  </a:lnTo>
                  <a:lnTo>
                    <a:pt x="222" y="0"/>
                  </a:lnTo>
                  <a:lnTo>
                    <a:pt x="294" y="112"/>
                  </a:lnTo>
                  <a:lnTo>
                    <a:pt x="369" y="222"/>
                  </a:lnTo>
                  <a:lnTo>
                    <a:pt x="226" y="434"/>
                  </a:lnTo>
                  <a:lnTo>
                    <a:pt x="268" y="446"/>
                  </a:lnTo>
                  <a:lnTo>
                    <a:pt x="306" y="463"/>
                  </a:lnTo>
                  <a:lnTo>
                    <a:pt x="344" y="483"/>
                  </a:lnTo>
                  <a:lnTo>
                    <a:pt x="379" y="508"/>
                  </a:lnTo>
                  <a:lnTo>
                    <a:pt x="411" y="536"/>
                  </a:lnTo>
                  <a:lnTo>
                    <a:pt x="440" y="567"/>
                  </a:lnTo>
                  <a:lnTo>
                    <a:pt x="467" y="601"/>
                  </a:lnTo>
                  <a:lnTo>
                    <a:pt x="489" y="637"/>
                  </a:lnTo>
                  <a:lnTo>
                    <a:pt x="508" y="676"/>
                  </a:lnTo>
                  <a:lnTo>
                    <a:pt x="521" y="716"/>
                  </a:lnTo>
                  <a:lnTo>
                    <a:pt x="531" y="758"/>
                  </a:lnTo>
                  <a:lnTo>
                    <a:pt x="538" y="801"/>
                  </a:lnTo>
                  <a:lnTo>
                    <a:pt x="539" y="843"/>
                  </a:lnTo>
                  <a:lnTo>
                    <a:pt x="536" y="886"/>
                  </a:lnTo>
                  <a:lnTo>
                    <a:pt x="529" y="928"/>
                  </a:lnTo>
                  <a:lnTo>
                    <a:pt x="517" y="969"/>
                  </a:lnTo>
                  <a:lnTo>
                    <a:pt x="501" y="1009"/>
                  </a:lnTo>
                  <a:lnTo>
                    <a:pt x="482" y="1046"/>
                  </a:lnTo>
                  <a:lnTo>
                    <a:pt x="458" y="1082"/>
                  </a:lnTo>
                  <a:lnTo>
                    <a:pt x="431" y="1115"/>
                  </a:lnTo>
                  <a:lnTo>
                    <a:pt x="401" y="1145"/>
                  </a:lnTo>
                  <a:lnTo>
                    <a:pt x="367" y="1172"/>
                  </a:lnTo>
                  <a:lnTo>
                    <a:pt x="331" y="1196"/>
                  </a:lnTo>
                  <a:lnTo>
                    <a:pt x="293" y="1215"/>
                  </a:lnTo>
                  <a:lnTo>
                    <a:pt x="253" y="1230"/>
                  </a:lnTo>
                  <a:lnTo>
                    <a:pt x="253" y="1093"/>
                  </a:lnTo>
                  <a:lnTo>
                    <a:pt x="0" y="1420"/>
                  </a:lnTo>
                  <a:lnTo>
                    <a:pt x="279" y="1810"/>
                  </a:lnTo>
                  <a:lnTo>
                    <a:pt x="279" y="1669"/>
                  </a:lnTo>
                </a:path>
              </a:pathLst>
            </a:custGeom>
            <a:solidFill>
              <a:srgbClr val="840A7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33" name="Freeform 9"/>
            <p:cNvSpPr>
              <a:spLocks/>
            </p:cNvSpPr>
            <p:nvPr/>
          </p:nvSpPr>
          <p:spPr bwMode="blackWhite">
            <a:xfrm>
              <a:off x="3379788" y="1204913"/>
              <a:ext cx="1343025" cy="2290762"/>
            </a:xfrm>
            <a:custGeom>
              <a:avLst/>
              <a:gdLst>
                <a:gd name="T0" fmla="*/ 2147483647 w 1084"/>
                <a:gd name="T1" fmla="*/ 2147483647 h 1823"/>
                <a:gd name="T2" fmla="*/ 2147483647 w 1084"/>
                <a:gd name="T3" fmla="*/ 2147483647 h 1823"/>
                <a:gd name="T4" fmla="*/ 2147483647 w 1084"/>
                <a:gd name="T5" fmla="*/ 2147483647 h 1823"/>
                <a:gd name="T6" fmla="*/ 2147483647 w 1084"/>
                <a:gd name="T7" fmla="*/ 2147483647 h 1823"/>
                <a:gd name="T8" fmla="*/ 2147483647 w 1084"/>
                <a:gd name="T9" fmla="*/ 2147483647 h 1823"/>
                <a:gd name="T10" fmla="*/ 2147483647 w 1084"/>
                <a:gd name="T11" fmla="*/ 2147483647 h 1823"/>
                <a:gd name="T12" fmla="*/ 2147483647 w 1084"/>
                <a:gd name="T13" fmla="*/ 2147483647 h 1823"/>
                <a:gd name="T14" fmla="*/ 2147483647 w 1084"/>
                <a:gd name="T15" fmla="*/ 2147483647 h 1823"/>
                <a:gd name="T16" fmla="*/ 2147483647 w 1084"/>
                <a:gd name="T17" fmla="*/ 2147483647 h 1823"/>
                <a:gd name="T18" fmla="*/ 2147483647 w 1084"/>
                <a:gd name="T19" fmla="*/ 2147483647 h 1823"/>
                <a:gd name="T20" fmla="*/ 2147483647 w 1084"/>
                <a:gd name="T21" fmla="*/ 2147483647 h 1823"/>
                <a:gd name="T22" fmla="*/ 2147483647 w 1084"/>
                <a:gd name="T23" fmla="*/ 2147483647 h 1823"/>
                <a:gd name="T24" fmla="*/ 2147483647 w 1084"/>
                <a:gd name="T25" fmla="*/ 2147483647 h 1823"/>
                <a:gd name="T26" fmla="*/ 2147483647 w 1084"/>
                <a:gd name="T27" fmla="*/ 2147483647 h 1823"/>
                <a:gd name="T28" fmla="*/ 2147483647 w 1084"/>
                <a:gd name="T29" fmla="*/ 2147483647 h 1823"/>
                <a:gd name="T30" fmla="*/ 2147483647 w 1084"/>
                <a:gd name="T31" fmla="*/ 2147483647 h 1823"/>
                <a:gd name="T32" fmla="*/ 2147483647 w 1084"/>
                <a:gd name="T33" fmla="*/ 0 h 1823"/>
                <a:gd name="T34" fmla="*/ 2147483647 w 1084"/>
                <a:gd name="T35" fmla="*/ 2147483647 h 1823"/>
                <a:gd name="T36" fmla="*/ 2147483647 w 1084"/>
                <a:gd name="T37" fmla="*/ 2147483647 h 1823"/>
                <a:gd name="T38" fmla="*/ 2147483647 w 1084"/>
                <a:gd name="T39" fmla="*/ 2147483647 h 1823"/>
                <a:gd name="T40" fmla="*/ 2147483647 w 1084"/>
                <a:gd name="T41" fmla="*/ 2147483647 h 1823"/>
                <a:gd name="T42" fmla="*/ 2147483647 w 1084"/>
                <a:gd name="T43" fmla="*/ 2147483647 h 1823"/>
                <a:gd name="T44" fmla="*/ 2147483647 w 1084"/>
                <a:gd name="T45" fmla="*/ 2147483647 h 1823"/>
                <a:gd name="T46" fmla="*/ 2147483647 w 1084"/>
                <a:gd name="T47" fmla="*/ 2147483647 h 1823"/>
                <a:gd name="T48" fmla="*/ 2147483647 w 1084"/>
                <a:gd name="T49" fmla="*/ 2147483647 h 1823"/>
                <a:gd name="T50" fmla="*/ 2147483647 w 1084"/>
                <a:gd name="T51" fmla="*/ 2147483647 h 1823"/>
                <a:gd name="T52" fmla="*/ 2147483647 w 1084"/>
                <a:gd name="T53" fmla="*/ 2147483647 h 1823"/>
                <a:gd name="T54" fmla="*/ 2147483647 w 1084"/>
                <a:gd name="T55" fmla="*/ 2147483647 h 1823"/>
                <a:gd name="T56" fmla="*/ 2147483647 w 1084"/>
                <a:gd name="T57" fmla="*/ 2147483647 h 1823"/>
                <a:gd name="T58" fmla="*/ 2147483647 w 1084"/>
                <a:gd name="T59" fmla="*/ 2147483647 h 1823"/>
                <a:gd name="T60" fmla="*/ 2147483647 w 1084"/>
                <a:gd name="T61" fmla="*/ 2147483647 h 1823"/>
                <a:gd name="T62" fmla="*/ 2147483647 w 1084"/>
                <a:gd name="T63" fmla="*/ 2147483647 h 1823"/>
                <a:gd name="T64" fmla="*/ 2147483647 w 1084"/>
                <a:gd name="T65" fmla="*/ 2147483647 h 1823"/>
                <a:gd name="T66" fmla="*/ 2147483647 w 1084"/>
                <a:gd name="T67" fmla="*/ 2147483647 h 1823"/>
                <a:gd name="T68" fmla="*/ 2147483647 w 1084"/>
                <a:gd name="T69" fmla="*/ 2147483647 h 1823"/>
                <a:gd name="T70" fmla="*/ 2147483647 w 1084"/>
                <a:gd name="T71" fmla="*/ 2147483647 h 1823"/>
                <a:gd name="T72" fmla="*/ 2147483647 w 1084"/>
                <a:gd name="T73" fmla="*/ 2147483647 h 1823"/>
                <a:gd name="T74" fmla="*/ 2147483647 w 1084"/>
                <a:gd name="T75" fmla="*/ 2147483647 h 1823"/>
                <a:gd name="T76" fmla="*/ 2147483647 w 1084"/>
                <a:gd name="T77" fmla="*/ 2147483647 h 1823"/>
                <a:gd name="T78" fmla="*/ 2147483647 w 1084"/>
                <a:gd name="T79" fmla="*/ 2147483647 h 1823"/>
                <a:gd name="T80" fmla="*/ 2147483647 w 1084"/>
                <a:gd name="T81" fmla="*/ 2147483647 h 1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4"/>
                <a:gd name="T124" fmla="*/ 0 h 1823"/>
                <a:gd name="T125" fmla="*/ 1084 w 1084"/>
                <a:gd name="T126" fmla="*/ 1823 h 1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4" h="1823">
                  <a:moveTo>
                    <a:pt x="832" y="1394"/>
                  </a:moveTo>
                  <a:lnTo>
                    <a:pt x="789" y="1389"/>
                  </a:lnTo>
                  <a:lnTo>
                    <a:pt x="746" y="1380"/>
                  </a:lnTo>
                  <a:lnTo>
                    <a:pt x="705" y="1367"/>
                  </a:lnTo>
                  <a:lnTo>
                    <a:pt x="665" y="1349"/>
                  </a:lnTo>
                  <a:lnTo>
                    <a:pt x="628" y="1327"/>
                  </a:lnTo>
                  <a:lnTo>
                    <a:pt x="592" y="1301"/>
                  </a:lnTo>
                  <a:lnTo>
                    <a:pt x="559" y="1273"/>
                  </a:lnTo>
                  <a:lnTo>
                    <a:pt x="530" y="1240"/>
                  </a:lnTo>
                  <a:lnTo>
                    <a:pt x="504" y="1206"/>
                  </a:lnTo>
                  <a:lnTo>
                    <a:pt x="482" y="1168"/>
                  </a:lnTo>
                  <a:lnTo>
                    <a:pt x="464" y="1129"/>
                  </a:lnTo>
                  <a:lnTo>
                    <a:pt x="450" y="1087"/>
                  </a:lnTo>
                  <a:lnTo>
                    <a:pt x="440" y="1044"/>
                  </a:lnTo>
                  <a:lnTo>
                    <a:pt x="434" y="1002"/>
                  </a:lnTo>
                  <a:lnTo>
                    <a:pt x="434" y="958"/>
                  </a:lnTo>
                  <a:lnTo>
                    <a:pt x="438" y="915"/>
                  </a:lnTo>
                  <a:lnTo>
                    <a:pt x="446" y="872"/>
                  </a:lnTo>
                  <a:lnTo>
                    <a:pt x="458" y="831"/>
                  </a:lnTo>
                  <a:lnTo>
                    <a:pt x="475" y="790"/>
                  </a:lnTo>
                  <a:lnTo>
                    <a:pt x="495" y="752"/>
                  </a:lnTo>
                  <a:lnTo>
                    <a:pt x="520" y="716"/>
                  </a:lnTo>
                  <a:lnTo>
                    <a:pt x="548" y="683"/>
                  </a:lnTo>
                  <a:lnTo>
                    <a:pt x="580" y="653"/>
                  </a:lnTo>
                  <a:lnTo>
                    <a:pt x="613" y="626"/>
                  </a:lnTo>
                  <a:lnTo>
                    <a:pt x="651" y="603"/>
                  </a:lnTo>
                  <a:lnTo>
                    <a:pt x="688" y="584"/>
                  </a:lnTo>
                  <a:lnTo>
                    <a:pt x="727" y="569"/>
                  </a:lnTo>
                  <a:lnTo>
                    <a:pt x="768" y="559"/>
                  </a:lnTo>
                  <a:lnTo>
                    <a:pt x="809" y="552"/>
                  </a:lnTo>
                  <a:lnTo>
                    <a:pt x="851" y="549"/>
                  </a:lnTo>
                  <a:lnTo>
                    <a:pt x="851" y="675"/>
                  </a:lnTo>
                  <a:lnTo>
                    <a:pt x="1083" y="353"/>
                  </a:lnTo>
                  <a:lnTo>
                    <a:pt x="846" y="0"/>
                  </a:lnTo>
                  <a:lnTo>
                    <a:pt x="846" y="121"/>
                  </a:lnTo>
                  <a:lnTo>
                    <a:pt x="786" y="125"/>
                  </a:lnTo>
                  <a:lnTo>
                    <a:pt x="726" y="133"/>
                  </a:lnTo>
                  <a:lnTo>
                    <a:pt x="668" y="145"/>
                  </a:lnTo>
                  <a:lnTo>
                    <a:pt x="610" y="161"/>
                  </a:lnTo>
                  <a:lnTo>
                    <a:pt x="554" y="181"/>
                  </a:lnTo>
                  <a:lnTo>
                    <a:pt x="499" y="206"/>
                  </a:lnTo>
                  <a:lnTo>
                    <a:pt x="446" y="234"/>
                  </a:lnTo>
                  <a:lnTo>
                    <a:pt x="394" y="264"/>
                  </a:lnTo>
                  <a:lnTo>
                    <a:pt x="344" y="298"/>
                  </a:lnTo>
                  <a:lnTo>
                    <a:pt x="297" y="335"/>
                  </a:lnTo>
                  <a:lnTo>
                    <a:pt x="252" y="376"/>
                  </a:lnTo>
                  <a:lnTo>
                    <a:pt x="211" y="420"/>
                  </a:lnTo>
                  <a:lnTo>
                    <a:pt x="173" y="466"/>
                  </a:lnTo>
                  <a:lnTo>
                    <a:pt x="138" y="515"/>
                  </a:lnTo>
                  <a:lnTo>
                    <a:pt x="107" y="566"/>
                  </a:lnTo>
                  <a:lnTo>
                    <a:pt x="79" y="620"/>
                  </a:lnTo>
                  <a:lnTo>
                    <a:pt x="56" y="675"/>
                  </a:lnTo>
                  <a:lnTo>
                    <a:pt x="37" y="733"/>
                  </a:lnTo>
                  <a:lnTo>
                    <a:pt x="21" y="790"/>
                  </a:lnTo>
                  <a:lnTo>
                    <a:pt x="10" y="850"/>
                  </a:lnTo>
                  <a:lnTo>
                    <a:pt x="3" y="909"/>
                  </a:lnTo>
                  <a:lnTo>
                    <a:pt x="0" y="969"/>
                  </a:lnTo>
                  <a:lnTo>
                    <a:pt x="2" y="1029"/>
                  </a:lnTo>
                  <a:lnTo>
                    <a:pt x="7" y="1090"/>
                  </a:lnTo>
                  <a:lnTo>
                    <a:pt x="18" y="1148"/>
                  </a:lnTo>
                  <a:lnTo>
                    <a:pt x="31" y="1207"/>
                  </a:lnTo>
                  <a:lnTo>
                    <a:pt x="50" y="1264"/>
                  </a:lnTo>
                  <a:lnTo>
                    <a:pt x="73" y="1320"/>
                  </a:lnTo>
                  <a:lnTo>
                    <a:pt x="99" y="1374"/>
                  </a:lnTo>
                  <a:lnTo>
                    <a:pt x="129" y="1426"/>
                  </a:lnTo>
                  <a:lnTo>
                    <a:pt x="163" y="1476"/>
                  </a:lnTo>
                  <a:lnTo>
                    <a:pt x="200" y="1523"/>
                  </a:lnTo>
                  <a:lnTo>
                    <a:pt x="241" y="1568"/>
                  </a:lnTo>
                  <a:lnTo>
                    <a:pt x="283" y="1609"/>
                  </a:lnTo>
                  <a:lnTo>
                    <a:pt x="330" y="1647"/>
                  </a:lnTo>
                  <a:lnTo>
                    <a:pt x="379" y="1682"/>
                  </a:lnTo>
                  <a:lnTo>
                    <a:pt x="431" y="1713"/>
                  </a:lnTo>
                  <a:lnTo>
                    <a:pt x="484" y="1741"/>
                  </a:lnTo>
                  <a:lnTo>
                    <a:pt x="539" y="1765"/>
                  </a:lnTo>
                  <a:lnTo>
                    <a:pt x="595" y="1784"/>
                  </a:lnTo>
                  <a:lnTo>
                    <a:pt x="654" y="1800"/>
                  </a:lnTo>
                  <a:lnTo>
                    <a:pt x="713" y="1812"/>
                  </a:lnTo>
                  <a:lnTo>
                    <a:pt x="772" y="1819"/>
                  </a:lnTo>
                  <a:lnTo>
                    <a:pt x="833" y="1822"/>
                  </a:lnTo>
                  <a:lnTo>
                    <a:pt x="893" y="1821"/>
                  </a:lnTo>
                  <a:lnTo>
                    <a:pt x="708" y="1557"/>
                  </a:lnTo>
                  <a:lnTo>
                    <a:pt x="832" y="1394"/>
                  </a:lnTo>
                </a:path>
              </a:pathLst>
            </a:custGeom>
            <a:solidFill>
              <a:srgbClr val="7030A0"/>
            </a:solidFill>
            <a:ln w="12700" cap="rnd">
              <a:noFill/>
              <a:round/>
              <a:headEnd/>
              <a:tailEnd/>
            </a:ln>
          </p:spPr>
          <p:txBody>
            <a:bodyPr/>
            <a:lstStyle/>
            <a:p>
              <a:pPr fontAlgn="auto">
                <a:spcBef>
                  <a:spcPts val="0"/>
                </a:spcBef>
                <a:spcAft>
                  <a:spcPts val="0"/>
                </a:spcAft>
                <a:defRPr/>
              </a:pPr>
              <a:endParaRPr lang="en-GB" sz="1200" dirty="0">
                <a:solidFill>
                  <a:schemeClr val="bg1"/>
                </a:solidFill>
                <a:latin typeface="+mn-lt"/>
                <a:cs typeface="+mn-cs"/>
              </a:endParaRPr>
            </a:p>
          </p:txBody>
        </p:sp>
      </p:grpSp>
    </p:spTree>
    <p:extLst>
      <p:ext uri="{BB962C8B-B14F-4D97-AF65-F5344CB8AC3E}">
        <p14:creationId xmlns:p14="http://schemas.microsoft.com/office/powerpoint/2010/main" val="364818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8382000" cy="5509200"/>
          </a:xfrm>
          <a:prstGeom prst="rect">
            <a:avLst/>
          </a:prstGeom>
        </p:spPr>
        <p:txBody>
          <a:bodyPr wrap="square">
            <a:spAutoFit/>
          </a:bodyPr>
          <a:lstStyle/>
          <a:p>
            <a:r>
              <a:rPr lang="en-US" sz="3200" b="1" dirty="0"/>
              <a:t>18 Jesus came and spoke to them, saying, “</a:t>
            </a:r>
            <a:r>
              <a:rPr lang="en-US" sz="3200" b="1" dirty="0">
                <a:solidFill>
                  <a:srgbClr val="FF0000"/>
                </a:solidFill>
              </a:rPr>
              <a:t>All authority </a:t>
            </a:r>
            <a:r>
              <a:rPr lang="en-US" sz="3200" b="1" dirty="0"/>
              <a:t>has been given to Me in heaven and on earth. </a:t>
            </a:r>
          </a:p>
          <a:p>
            <a:r>
              <a:rPr lang="en-US" sz="3200" b="1" baseline="30000" dirty="0"/>
              <a:t>19 </a:t>
            </a:r>
            <a:r>
              <a:rPr lang="en-US" sz="3200" b="1" dirty="0"/>
              <a:t>Go and </a:t>
            </a:r>
            <a:r>
              <a:rPr lang="en-US" sz="3200" b="1" dirty="0">
                <a:solidFill>
                  <a:srgbClr val="FF0000"/>
                </a:solidFill>
              </a:rPr>
              <a:t>make disciples </a:t>
            </a:r>
            <a:r>
              <a:rPr lang="en-US" sz="3200" b="1" dirty="0"/>
              <a:t>of all the nations, baptizing them in the name of the Father and of the Son and of the Holy Spirit, </a:t>
            </a:r>
          </a:p>
          <a:p>
            <a:r>
              <a:rPr lang="en-US" sz="3200" b="1" baseline="30000" dirty="0"/>
              <a:t>20 </a:t>
            </a:r>
            <a:r>
              <a:rPr lang="en-US" sz="3200" b="1" dirty="0">
                <a:solidFill>
                  <a:srgbClr val="FF0000"/>
                </a:solidFill>
              </a:rPr>
              <a:t>teaching them </a:t>
            </a:r>
            <a:r>
              <a:rPr lang="en-US" sz="3200" b="1" dirty="0"/>
              <a:t>to observe all things that I have commanded you; and lo, I am with you always, </a:t>
            </a:r>
            <a:r>
              <a:rPr lang="en-US" sz="3200" b="1" i="1" dirty="0"/>
              <a:t>even</a:t>
            </a:r>
            <a:r>
              <a:rPr lang="en-US" sz="3200" b="1" dirty="0"/>
              <a:t> to the end of the age.” Amen.</a:t>
            </a:r>
          </a:p>
        </p:txBody>
      </p:sp>
      <p:sp>
        <p:nvSpPr>
          <p:cNvPr id="5" name="Rectangle 4"/>
          <p:cNvSpPr/>
          <p:nvPr/>
        </p:nvSpPr>
        <p:spPr>
          <a:xfrm>
            <a:off x="457200" y="381000"/>
            <a:ext cx="2869696" cy="584775"/>
          </a:xfrm>
          <a:prstGeom prst="rect">
            <a:avLst/>
          </a:prstGeom>
        </p:spPr>
        <p:txBody>
          <a:bodyPr wrap="none">
            <a:spAutoFit/>
          </a:bodyPr>
          <a:lstStyle/>
          <a:p>
            <a:r>
              <a:rPr lang="en-US" sz="3200" b="1" dirty="0"/>
              <a:t>Mat. 28: 18-20</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2670" cy="630202"/>
          </a:xfrm>
        </p:spPr>
        <p:txBody>
          <a:bodyPr/>
          <a:lstStyle/>
          <a:p>
            <a:br>
              <a:rPr lang="en-US" dirty="0"/>
            </a:br>
            <a:r>
              <a:rPr lang="en-US" sz="3200" dirty="0"/>
              <a:t>4 Keys for success in Strategic Planning</a:t>
            </a:r>
          </a:p>
        </p:txBody>
      </p:sp>
      <p:sp>
        <p:nvSpPr>
          <p:cNvPr id="3" name="Rectangle: Rounded Corners 2"/>
          <p:cNvSpPr/>
          <p:nvPr/>
        </p:nvSpPr>
        <p:spPr bwMode="auto">
          <a:xfrm>
            <a:off x="685800" y="2286000"/>
            <a:ext cx="3352800" cy="1981200"/>
          </a:xfrm>
          <a:prstGeom prst="roundRect">
            <a:avLst>
              <a:gd name="adj" fmla="val 12412"/>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4400" b="1" dirty="0">
                <a:solidFill>
                  <a:schemeClr val="bg1"/>
                </a:solidFill>
                <a:latin typeface="Arial" charset="0"/>
                <a:cs typeface="Times New Roman" pitchFamily="18" charset="0"/>
              </a:rPr>
              <a:t>Leadership</a:t>
            </a:r>
          </a:p>
        </p:txBody>
      </p:sp>
      <p:sp>
        <p:nvSpPr>
          <p:cNvPr id="19" name="Rectangle: Rounded Corners 18"/>
          <p:cNvSpPr/>
          <p:nvPr/>
        </p:nvSpPr>
        <p:spPr bwMode="auto">
          <a:xfrm>
            <a:off x="5105400" y="2286000"/>
            <a:ext cx="3429000" cy="1981200"/>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4400" b="1" dirty="0">
                <a:solidFill>
                  <a:schemeClr val="bg1"/>
                </a:solidFill>
                <a:latin typeface="Arial" charset="0"/>
                <a:cs typeface="Times New Roman" pitchFamily="18" charset="0"/>
              </a:rPr>
              <a:t>Culture</a:t>
            </a:r>
          </a:p>
        </p:txBody>
      </p:sp>
      <p:grpSp>
        <p:nvGrpSpPr>
          <p:cNvPr id="5" name="Group 10"/>
          <p:cNvGrpSpPr/>
          <p:nvPr/>
        </p:nvGrpSpPr>
        <p:grpSpPr>
          <a:xfrm>
            <a:off x="6553200" y="1295400"/>
            <a:ext cx="533400" cy="838200"/>
            <a:chOff x="2278803" y="5318195"/>
            <a:chExt cx="417884" cy="697904"/>
          </a:xfrm>
          <a:solidFill>
            <a:schemeClr val="bg1"/>
          </a:solidFill>
        </p:grpSpPr>
        <p:sp>
          <p:nvSpPr>
            <p:cNvPr id="12" name="Freeform 160"/>
            <p:cNvSpPr>
              <a:spLocks/>
            </p:cNvSpPr>
            <p:nvPr/>
          </p:nvSpPr>
          <p:spPr bwMode="auto">
            <a:xfrm rot="21583970">
              <a:off x="2396192" y="5852393"/>
              <a:ext cx="181124" cy="163706"/>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tx2"/>
            </a:solidFill>
            <a:ln w="9525">
              <a:noFill/>
              <a:round/>
              <a:headEnd/>
              <a:tailEnd/>
            </a:ln>
            <a:effectLst/>
          </p:spPr>
          <p:txBody>
            <a:bodyPr/>
            <a:lstStyle/>
            <a:p>
              <a:pPr>
                <a:defRPr/>
              </a:pPr>
              <a:endParaRPr lang="en-US" dirty="0">
                <a:cs typeface="+mn-cs"/>
              </a:endParaRPr>
            </a:p>
          </p:txBody>
        </p:sp>
        <p:sp>
          <p:nvSpPr>
            <p:cNvPr id="13" name="Freeform 165"/>
            <p:cNvSpPr>
              <a:spLocks/>
            </p:cNvSpPr>
            <p:nvPr/>
          </p:nvSpPr>
          <p:spPr bwMode="auto">
            <a:xfrm rot="21583970">
              <a:off x="2278803" y="5318195"/>
              <a:ext cx="417884" cy="521179"/>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6"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6"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tx2"/>
            </a:solidFill>
            <a:ln w="9525">
              <a:noFill/>
              <a:round/>
              <a:headEnd/>
              <a:tailEnd/>
            </a:ln>
            <a:effectLst/>
          </p:spPr>
          <p:txBody>
            <a:bodyPr/>
            <a:lstStyle/>
            <a:p>
              <a:pPr>
                <a:defRPr/>
              </a:pPr>
              <a:endParaRPr lang="en-US" dirty="0">
                <a:cs typeface="+mn-cs"/>
              </a:endParaRPr>
            </a:p>
          </p:txBody>
        </p:sp>
      </p:grpSp>
      <p:pic>
        <p:nvPicPr>
          <p:cNvPr id="26" name="Picture 25"/>
          <p:cNvPicPr>
            <a:picLocks noChangeAspect="1"/>
          </p:cNvPicPr>
          <p:nvPr/>
        </p:nvPicPr>
        <p:blipFill>
          <a:blip r:embed="rId2" cstate="print"/>
          <a:stretch>
            <a:fillRect/>
          </a:stretch>
        </p:blipFill>
        <p:spPr>
          <a:xfrm>
            <a:off x="1524000" y="914400"/>
            <a:ext cx="1521701" cy="1524000"/>
          </a:xfrm>
          <a:prstGeom prst="rect">
            <a:avLst/>
          </a:prstGeom>
        </p:spPr>
      </p:pic>
      <p:sp>
        <p:nvSpPr>
          <p:cNvPr id="30" name="Rectangle: Rounded Corners 2"/>
          <p:cNvSpPr/>
          <p:nvPr/>
        </p:nvSpPr>
        <p:spPr bwMode="auto">
          <a:xfrm>
            <a:off x="685800" y="4953000"/>
            <a:ext cx="3352800" cy="1676400"/>
          </a:xfrm>
          <a:prstGeom prst="roundRect">
            <a:avLst>
              <a:gd name="adj" fmla="val 12412"/>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4400" b="1" dirty="0">
                <a:solidFill>
                  <a:schemeClr val="bg1"/>
                </a:solidFill>
                <a:latin typeface="Arial" charset="0"/>
                <a:cs typeface="Times New Roman" pitchFamily="18" charset="0"/>
              </a:rPr>
              <a:t>Alignment</a:t>
            </a:r>
          </a:p>
        </p:txBody>
      </p:sp>
      <p:sp>
        <p:nvSpPr>
          <p:cNvPr id="10" name="Rectangle: Rounded Corners 2"/>
          <p:cNvSpPr/>
          <p:nvPr/>
        </p:nvSpPr>
        <p:spPr bwMode="auto">
          <a:xfrm>
            <a:off x="5105400" y="4876800"/>
            <a:ext cx="3352800" cy="1752600"/>
          </a:xfrm>
          <a:prstGeom prst="roundRect">
            <a:avLst>
              <a:gd name="adj" fmla="val 12412"/>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4400" b="1" dirty="0">
                <a:solidFill>
                  <a:schemeClr val="bg1"/>
                </a:solidFill>
                <a:latin typeface="Arial" charset="0"/>
                <a:cs typeface="Times New Roman" pitchFamily="18" charset="0"/>
              </a:rPr>
              <a:t>Teamwork</a:t>
            </a:r>
          </a:p>
        </p:txBody>
      </p:sp>
    </p:spTree>
    <p:extLst>
      <p:ext uri="{BB962C8B-B14F-4D97-AF65-F5344CB8AC3E}">
        <p14:creationId xmlns:p14="http://schemas.microsoft.com/office/powerpoint/2010/main" val="340103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229600" cy="4401205"/>
          </a:xfrm>
          <a:prstGeom prst="rect">
            <a:avLst/>
          </a:prstGeom>
        </p:spPr>
        <p:txBody>
          <a:bodyPr wrap="square">
            <a:spAutoFit/>
          </a:bodyPr>
          <a:lstStyle/>
          <a:p>
            <a:r>
              <a:rPr lang="en-US" sz="4000" b="1" baseline="30000" dirty="0"/>
              <a:t>John</a:t>
            </a:r>
            <a:r>
              <a:rPr lang="en-US" sz="4000" b="1" dirty="0"/>
              <a:t> 20: </a:t>
            </a:r>
            <a:r>
              <a:rPr lang="en-US" sz="4000" b="1" baseline="30000" dirty="0"/>
              <a:t>21 </a:t>
            </a:r>
            <a:r>
              <a:rPr lang="en-US" sz="4000" b="1" dirty="0"/>
              <a:t>So Jesus said to them again, “Peace to you! </a:t>
            </a:r>
            <a:r>
              <a:rPr lang="en-US" sz="4000" b="1" dirty="0">
                <a:solidFill>
                  <a:srgbClr val="FF0000"/>
                </a:solidFill>
              </a:rPr>
              <a:t>As the Father has sent Me, I also send you</a:t>
            </a:r>
            <a:r>
              <a:rPr lang="en-US" sz="4000" b="1" dirty="0"/>
              <a:t>.” </a:t>
            </a:r>
            <a:r>
              <a:rPr lang="en-US" sz="4000" b="1" baseline="30000" dirty="0"/>
              <a:t>22 </a:t>
            </a:r>
            <a:r>
              <a:rPr lang="en-US" sz="4000" b="1" dirty="0"/>
              <a:t>And when He had said this, He breathed on </a:t>
            </a:r>
            <a:r>
              <a:rPr lang="en-US" sz="4000" b="1" i="1" dirty="0"/>
              <a:t>them,</a:t>
            </a:r>
            <a:r>
              <a:rPr lang="en-US" sz="4000" b="1" dirty="0"/>
              <a:t> and said to them, </a:t>
            </a:r>
            <a:r>
              <a:rPr lang="en-US" sz="4000" b="1" dirty="0">
                <a:solidFill>
                  <a:srgbClr val="FF0000"/>
                </a:solidFill>
              </a:rPr>
              <a:t>“Receive the Holy Spirit.”</a:t>
            </a:r>
            <a:r>
              <a:rPr lang="en-US" sz="40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Mathieu 28: 18, 19</a:t>
            </a:r>
          </a:p>
        </p:txBody>
      </p:sp>
      <p:sp>
        <p:nvSpPr>
          <p:cNvPr id="4" name="Rectangle 2"/>
          <p:cNvSpPr>
            <a:spLocks noChangeArrowheads="1"/>
          </p:cNvSpPr>
          <p:nvPr/>
        </p:nvSpPr>
        <p:spPr bwMode="auto">
          <a:xfrm>
            <a:off x="381001" y="1135061"/>
            <a:ext cx="8476382" cy="5113339"/>
          </a:xfrm>
          <a:prstGeom prst="rect">
            <a:avLst/>
          </a:prstGeom>
          <a:solidFill>
            <a:srgbClr val="C0C0C0">
              <a:alpha val="30000"/>
            </a:srgbClr>
          </a:solidFill>
          <a:ln>
            <a:noFill/>
          </a:ln>
          <a:effectLst/>
          <a:extLs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AU"/>
          </a:p>
        </p:txBody>
      </p:sp>
      <p:sp>
        <p:nvSpPr>
          <p:cNvPr id="5" name="AutoShape 3"/>
          <p:cNvSpPr>
            <a:spLocks noChangeArrowheads="1"/>
          </p:cNvSpPr>
          <p:nvPr/>
        </p:nvSpPr>
        <p:spPr bwMode="auto">
          <a:xfrm>
            <a:off x="3221831" y="3962400"/>
            <a:ext cx="2552700" cy="2203450"/>
          </a:xfrm>
          <a:prstGeom prst="star16">
            <a:avLst>
              <a:gd name="adj" fmla="val 6778"/>
            </a:avLst>
          </a:prstGeom>
          <a:gradFill rotWithShape="1">
            <a:gsLst>
              <a:gs pos="0">
                <a:schemeClr val="bg2">
                  <a:gamma/>
                  <a:tint val="0"/>
                  <a:invGamma/>
                  <a:alpha val="50000"/>
                </a:schemeClr>
              </a:gs>
              <a:gs pos="100000">
                <a:schemeClr val="bg2">
                  <a:alpha val="50000"/>
                </a:schemeClr>
              </a:gs>
            </a:gsLst>
            <a:path path="shape">
              <a:fillToRect l="50000" t="50000" r="50000" b="50000"/>
            </a:path>
          </a:gradFill>
          <a:ln>
            <a:noFill/>
          </a:ln>
          <a:effectLst/>
          <a:extLs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a:spcBef>
                <a:spcPct val="0"/>
              </a:spcBef>
            </a:pPr>
            <a:endParaRPr lang="en-GB" altLang="en-US" sz="2800" noProof="1"/>
          </a:p>
        </p:txBody>
      </p:sp>
      <p:sp>
        <p:nvSpPr>
          <p:cNvPr id="10" name="Text Box 9"/>
          <p:cNvSpPr txBox="1">
            <a:spLocks noChangeArrowheads="1"/>
          </p:cNvSpPr>
          <p:nvPr/>
        </p:nvSpPr>
        <p:spPr bwMode="auto">
          <a:xfrm>
            <a:off x="3352800" y="4718050"/>
            <a:ext cx="2290762"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pPr algn="ctr">
              <a:spcBef>
                <a:spcPct val="0"/>
              </a:spcBef>
            </a:pPr>
            <a:r>
              <a:rPr lang="en-US" altLang="en-US" sz="2400" b="1" dirty="0">
                <a:solidFill>
                  <a:schemeClr val="accent2"/>
                </a:solidFill>
              </a:rPr>
              <a:t>Breakthrough results</a:t>
            </a:r>
          </a:p>
        </p:txBody>
      </p:sp>
      <p:sp>
        <p:nvSpPr>
          <p:cNvPr id="11" name="Text Box 8"/>
          <p:cNvSpPr txBox="1">
            <a:spLocks noChangeArrowheads="1"/>
          </p:cNvSpPr>
          <p:nvPr/>
        </p:nvSpPr>
        <p:spPr bwMode="auto">
          <a:xfrm>
            <a:off x="381001" y="1247027"/>
            <a:ext cx="8404488" cy="3416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fr-FR" sz="3600" b="1" baseline="30000" dirty="0"/>
              <a:t>18 </a:t>
            </a:r>
            <a:r>
              <a:rPr lang="fr-FR" sz="3600" b="1" dirty="0"/>
              <a:t>Jésus, s'étant approché, leur parla ainsi: Tout pouvoir m'a été donné dans le ciel et sur la terre.</a:t>
            </a:r>
          </a:p>
          <a:p>
            <a:r>
              <a:rPr lang="fr-FR" sz="3600" b="1" baseline="30000" dirty="0"/>
              <a:t>19 </a:t>
            </a:r>
            <a:r>
              <a:rPr lang="fr-FR" sz="3600" b="1" dirty="0"/>
              <a:t>Allez, faites de toutes les nations des disciples, les baptisant au nom du Père, du Fils et du Saint Esprit.</a:t>
            </a:r>
          </a:p>
        </p:txBody>
      </p:sp>
    </p:spTree>
    <p:extLst>
      <p:ext uri="{BB962C8B-B14F-4D97-AF65-F5344CB8AC3E}">
        <p14:creationId xmlns:p14="http://schemas.microsoft.com/office/powerpoint/2010/main" val="220514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t>Actes</a:t>
            </a:r>
            <a:r>
              <a:rPr lang="en-US" sz="2800" dirty="0"/>
              <a:t> 1: 8</a:t>
            </a:r>
          </a:p>
        </p:txBody>
      </p:sp>
      <p:sp>
        <p:nvSpPr>
          <p:cNvPr id="4" name="Rectangle 2"/>
          <p:cNvSpPr>
            <a:spLocks noChangeArrowheads="1"/>
          </p:cNvSpPr>
          <p:nvPr/>
        </p:nvSpPr>
        <p:spPr bwMode="auto">
          <a:xfrm>
            <a:off x="381001" y="1135061"/>
            <a:ext cx="8476382" cy="5113339"/>
          </a:xfrm>
          <a:prstGeom prst="rect">
            <a:avLst/>
          </a:prstGeom>
          <a:solidFill>
            <a:srgbClr val="C0C0C0">
              <a:alpha val="30000"/>
            </a:srgbClr>
          </a:solidFill>
          <a:ln>
            <a:noFill/>
          </a:ln>
          <a:effectLst/>
          <a:extLs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AU"/>
          </a:p>
        </p:txBody>
      </p:sp>
      <p:sp>
        <p:nvSpPr>
          <p:cNvPr id="5" name="AutoShape 3"/>
          <p:cNvSpPr>
            <a:spLocks noChangeArrowheads="1"/>
          </p:cNvSpPr>
          <p:nvPr/>
        </p:nvSpPr>
        <p:spPr bwMode="auto">
          <a:xfrm>
            <a:off x="3221831" y="3962400"/>
            <a:ext cx="2552700" cy="2203450"/>
          </a:xfrm>
          <a:prstGeom prst="star16">
            <a:avLst>
              <a:gd name="adj" fmla="val 6778"/>
            </a:avLst>
          </a:prstGeom>
          <a:gradFill rotWithShape="1">
            <a:gsLst>
              <a:gs pos="0">
                <a:schemeClr val="bg2">
                  <a:gamma/>
                  <a:tint val="0"/>
                  <a:invGamma/>
                  <a:alpha val="50000"/>
                </a:schemeClr>
              </a:gs>
              <a:gs pos="100000">
                <a:schemeClr val="bg2">
                  <a:alpha val="50000"/>
                </a:schemeClr>
              </a:gs>
            </a:gsLst>
            <a:path path="shape">
              <a:fillToRect l="50000" t="50000" r="50000" b="50000"/>
            </a:path>
          </a:gradFill>
          <a:ln>
            <a:noFill/>
          </a:ln>
          <a:effectLst/>
          <a:extLs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a:spcBef>
                <a:spcPct val="0"/>
              </a:spcBef>
            </a:pPr>
            <a:endParaRPr lang="en-GB" altLang="en-US" sz="2800" noProof="1"/>
          </a:p>
        </p:txBody>
      </p:sp>
      <p:sp>
        <p:nvSpPr>
          <p:cNvPr id="10" name="Text Box 9"/>
          <p:cNvSpPr txBox="1">
            <a:spLocks noChangeArrowheads="1"/>
          </p:cNvSpPr>
          <p:nvPr/>
        </p:nvSpPr>
        <p:spPr bwMode="auto">
          <a:xfrm>
            <a:off x="3352800" y="4718050"/>
            <a:ext cx="2290762"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pPr algn="ctr">
              <a:spcBef>
                <a:spcPct val="0"/>
              </a:spcBef>
            </a:pPr>
            <a:r>
              <a:rPr lang="en-US" altLang="en-US" sz="2400" b="1" dirty="0">
                <a:solidFill>
                  <a:schemeClr val="accent2"/>
                </a:solidFill>
              </a:rPr>
              <a:t>Breakthrough results</a:t>
            </a:r>
          </a:p>
        </p:txBody>
      </p:sp>
      <p:sp>
        <p:nvSpPr>
          <p:cNvPr id="11" name="Text Box 8"/>
          <p:cNvSpPr txBox="1">
            <a:spLocks noChangeArrowheads="1"/>
          </p:cNvSpPr>
          <p:nvPr/>
        </p:nvSpPr>
        <p:spPr bwMode="auto">
          <a:xfrm>
            <a:off x="381001" y="1247027"/>
            <a:ext cx="8404488" cy="28623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5879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pPr>
              <a:spcBef>
                <a:spcPct val="50000"/>
              </a:spcBef>
            </a:pPr>
            <a:r>
              <a:rPr lang="fr-FR" sz="3600" b="1" baseline="30000" dirty="0"/>
              <a:t>8 </a:t>
            </a:r>
            <a:r>
              <a:rPr lang="fr-FR" sz="3600" b="1" dirty="0"/>
              <a:t>Mais vous recevrez une puissance, le Saint Esprit survenant sur vous, et vous serez mes témoins à Jérusalem, dans toute la Judée, dans la Samarie, et jusqu'aux extrémités de la terre</a:t>
            </a:r>
            <a:endParaRPr lang="en-US" altLang="en-US" sz="3600" b="1" dirty="0">
              <a:solidFill>
                <a:schemeClr val="tx2"/>
              </a:solidFill>
            </a:endParaRPr>
          </a:p>
        </p:txBody>
      </p:sp>
    </p:spTree>
    <p:extLst>
      <p:ext uri="{BB962C8B-B14F-4D97-AF65-F5344CB8AC3E}">
        <p14:creationId xmlns:p14="http://schemas.microsoft.com/office/powerpoint/2010/main" val="220514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19" y="21772"/>
            <a:ext cx="7374085" cy="630202"/>
          </a:xfrm>
        </p:spPr>
        <p:txBody>
          <a:bodyPr/>
          <a:lstStyle/>
          <a:p>
            <a:br>
              <a:rPr lang="en-US" dirty="0"/>
            </a:br>
            <a:r>
              <a:rPr lang="en-US" dirty="0"/>
              <a:t>Franco-Haitian Ministries Mission Statement</a:t>
            </a:r>
          </a:p>
        </p:txBody>
      </p:sp>
      <p:sp>
        <p:nvSpPr>
          <p:cNvPr id="3" name="Rectangle 2"/>
          <p:cNvSpPr/>
          <p:nvPr/>
        </p:nvSpPr>
        <p:spPr>
          <a:xfrm>
            <a:off x="990600" y="4267200"/>
            <a:ext cx="7467600" cy="1524000"/>
          </a:xfrm>
          <a:prstGeom prst="rect">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40000"/>
                    <a:lumOff val="60000"/>
                  </a:schemeClr>
                </a:solidFill>
              </a:rPr>
              <a:t>Fulfilling the Great Commission through Prayer and by His Spirit</a:t>
            </a:r>
          </a:p>
        </p:txBody>
      </p:sp>
      <p:sp>
        <p:nvSpPr>
          <p:cNvPr id="6" name="Rounded Rectangular Callout 5"/>
          <p:cNvSpPr/>
          <p:nvPr/>
        </p:nvSpPr>
        <p:spPr bwMode="auto">
          <a:xfrm>
            <a:off x="5715000" y="2837757"/>
            <a:ext cx="3048001" cy="838200"/>
          </a:xfrm>
          <a:prstGeom prst="wedgeRoundRectCallout">
            <a:avLst>
              <a:gd name="adj1" fmla="val -32161"/>
              <a:gd name="adj2" fmla="val 126136"/>
              <a:gd name="adj3" fmla="val 16667"/>
            </a:avLst>
          </a:prstGeom>
          <a:solidFill>
            <a:schemeClr val="bg1">
              <a:lumMod val="95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2">
                    <a:lumMod val="40000"/>
                    <a:lumOff val="60000"/>
                  </a:schemeClr>
                </a:solidFill>
              </a:rPr>
              <a:t>It should provide focus, direction and help guide decision making and actions</a:t>
            </a:r>
          </a:p>
        </p:txBody>
      </p:sp>
      <p:sp>
        <p:nvSpPr>
          <p:cNvPr id="7" name="Rounded Rectangular Callout 6"/>
          <p:cNvSpPr/>
          <p:nvPr/>
        </p:nvSpPr>
        <p:spPr bwMode="auto">
          <a:xfrm>
            <a:off x="1295400" y="2837757"/>
            <a:ext cx="3048001" cy="838200"/>
          </a:xfrm>
          <a:prstGeom prst="wedgeRoundRectCallout">
            <a:avLst>
              <a:gd name="adj1" fmla="val -28947"/>
              <a:gd name="adj2" fmla="val 130032"/>
              <a:gd name="adj3" fmla="val 16667"/>
            </a:avLst>
          </a:prstGeom>
          <a:solidFill>
            <a:schemeClr val="bg1">
              <a:lumMod val="95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2">
                    <a:lumMod val="40000"/>
                    <a:lumOff val="60000"/>
                  </a:schemeClr>
                </a:solidFill>
              </a:rPr>
              <a:t>It is the Franco-Haitian Ministries reason for existence </a:t>
            </a:r>
          </a:p>
        </p:txBody>
      </p:sp>
      <p:pic>
        <p:nvPicPr>
          <p:cNvPr id="1026" name="Picture 2" descr="http://hatchedmiami.com/hatchedblog/wp-content/uploads/2015/05/3d7bc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086" y="1066800"/>
            <a:ext cx="1953380" cy="17580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6"/>
          <p:cNvSpPr/>
          <p:nvPr/>
        </p:nvSpPr>
        <p:spPr bwMode="auto">
          <a:xfrm>
            <a:off x="7188200" y="-5378"/>
            <a:ext cx="1955800" cy="1498600"/>
          </a:xfrm>
          <a:custGeom>
            <a:avLst/>
            <a:gdLst>
              <a:gd name="connsiteX0" fmla="*/ 0 w 1447800"/>
              <a:gd name="connsiteY0" fmla="*/ 0 h 1493222"/>
              <a:gd name="connsiteX1" fmla="*/ 1447800 w 1447800"/>
              <a:gd name="connsiteY1" fmla="*/ 0 h 1493222"/>
              <a:gd name="connsiteX2" fmla="*/ 1447800 w 1447800"/>
              <a:gd name="connsiteY2" fmla="*/ 1493222 h 1493222"/>
              <a:gd name="connsiteX3" fmla="*/ 0 w 1447800"/>
              <a:gd name="connsiteY3" fmla="*/ 1493222 h 1493222"/>
              <a:gd name="connsiteX4" fmla="*/ 0 w 1447800"/>
              <a:gd name="connsiteY4" fmla="*/ 0 h 1493222"/>
              <a:gd name="connsiteX0" fmla="*/ 520700 w 1968500"/>
              <a:gd name="connsiteY0" fmla="*/ 5378 h 1498600"/>
              <a:gd name="connsiteX1" fmla="*/ 1968500 w 1968500"/>
              <a:gd name="connsiteY1" fmla="*/ 5378 h 1498600"/>
              <a:gd name="connsiteX2" fmla="*/ 1968500 w 1968500"/>
              <a:gd name="connsiteY2" fmla="*/ 1498600 h 1498600"/>
              <a:gd name="connsiteX3" fmla="*/ 0 w 1968500"/>
              <a:gd name="connsiteY3" fmla="*/ 0 h 1498600"/>
              <a:gd name="connsiteX4" fmla="*/ 520700 w 1968500"/>
              <a:gd name="connsiteY4" fmla="*/ 5378 h 1498600"/>
              <a:gd name="connsiteX0" fmla="*/ 520700 w 1968500"/>
              <a:gd name="connsiteY0" fmla="*/ 5378 h 1498600"/>
              <a:gd name="connsiteX1" fmla="*/ 1968500 w 1968500"/>
              <a:gd name="connsiteY1" fmla="*/ 1091228 h 1498600"/>
              <a:gd name="connsiteX2" fmla="*/ 1968500 w 1968500"/>
              <a:gd name="connsiteY2" fmla="*/ 1498600 h 1498600"/>
              <a:gd name="connsiteX3" fmla="*/ 0 w 1968500"/>
              <a:gd name="connsiteY3" fmla="*/ 0 h 1498600"/>
              <a:gd name="connsiteX4" fmla="*/ 520700 w 1968500"/>
              <a:gd name="connsiteY4" fmla="*/ 5378 h 1498600"/>
              <a:gd name="connsiteX0" fmla="*/ 508000 w 1955800"/>
              <a:gd name="connsiteY0" fmla="*/ 5378 h 1498600"/>
              <a:gd name="connsiteX1" fmla="*/ 1955800 w 1955800"/>
              <a:gd name="connsiteY1" fmla="*/ 1091228 h 1498600"/>
              <a:gd name="connsiteX2" fmla="*/ 1955800 w 1955800"/>
              <a:gd name="connsiteY2" fmla="*/ 1498600 h 1498600"/>
              <a:gd name="connsiteX3" fmla="*/ 0 w 1955800"/>
              <a:gd name="connsiteY3" fmla="*/ 0 h 1498600"/>
              <a:gd name="connsiteX4" fmla="*/ 508000 w 1955800"/>
              <a:gd name="connsiteY4" fmla="*/ 5378 h 1498600"/>
              <a:gd name="connsiteX0" fmla="*/ 508000 w 1955800"/>
              <a:gd name="connsiteY0" fmla="*/ 5378 h 1498600"/>
              <a:gd name="connsiteX1" fmla="*/ 1955800 w 1955800"/>
              <a:gd name="connsiteY1" fmla="*/ 1009585 h 1498600"/>
              <a:gd name="connsiteX2" fmla="*/ 1955800 w 1955800"/>
              <a:gd name="connsiteY2" fmla="*/ 1498600 h 1498600"/>
              <a:gd name="connsiteX3" fmla="*/ 0 w 1955800"/>
              <a:gd name="connsiteY3" fmla="*/ 0 h 1498600"/>
              <a:gd name="connsiteX4" fmla="*/ 508000 w 1955800"/>
              <a:gd name="connsiteY4" fmla="*/ 5378 h 1498600"/>
              <a:gd name="connsiteX0" fmla="*/ 508000 w 1955800"/>
              <a:gd name="connsiteY0" fmla="*/ 5378 h 1498600"/>
              <a:gd name="connsiteX1" fmla="*/ 1955800 w 1955800"/>
              <a:gd name="connsiteY1" fmla="*/ 1058570 h 1498600"/>
              <a:gd name="connsiteX2" fmla="*/ 1955800 w 1955800"/>
              <a:gd name="connsiteY2" fmla="*/ 1498600 h 1498600"/>
              <a:gd name="connsiteX3" fmla="*/ 0 w 1955800"/>
              <a:gd name="connsiteY3" fmla="*/ 0 h 1498600"/>
              <a:gd name="connsiteX4" fmla="*/ 508000 w 1955800"/>
              <a:gd name="connsiteY4" fmla="*/ 5378 h 1498600"/>
              <a:gd name="connsiteX0" fmla="*/ 508000 w 1955800"/>
              <a:gd name="connsiteY0" fmla="*/ 5378 h 1498600"/>
              <a:gd name="connsiteX1" fmla="*/ 1955800 w 1955800"/>
              <a:gd name="connsiteY1" fmla="*/ 1102113 h 1498600"/>
              <a:gd name="connsiteX2" fmla="*/ 1955800 w 1955800"/>
              <a:gd name="connsiteY2" fmla="*/ 1498600 h 1498600"/>
              <a:gd name="connsiteX3" fmla="*/ 0 w 1955800"/>
              <a:gd name="connsiteY3" fmla="*/ 0 h 1498600"/>
              <a:gd name="connsiteX4" fmla="*/ 508000 w 1955800"/>
              <a:gd name="connsiteY4" fmla="*/ 5378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498600">
                <a:moveTo>
                  <a:pt x="508000" y="5378"/>
                </a:moveTo>
                <a:lnTo>
                  <a:pt x="1955800" y="1102113"/>
                </a:lnTo>
                <a:lnTo>
                  <a:pt x="1955800" y="1498600"/>
                </a:lnTo>
                <a:lnTo>
                  <a:pt x="0" y="0"/>
                </a:lnTo>
                <a:lnTo>
                  <a:pt x="508000" y="5378"/>
                </a:lnTo>
                <a:close/>
              </a:path>
            </a:pathLst>
          </a:custGeom>
          <a:solidFill>
            <a:schemeClr val="accent2">
              <a:lumMod val="40000"/>
              <a:lumOff val="60000"/>
              <a:alpha val="80000"/>
            </a:schemeClr>
          </a:solidFill>
          <a:ln>
            <a:noFill/>
          </a:ln>
        </p:spPr>
        <p:txBody>
          <a:bodyPr wrap="square" lIns="91428" tIns="45715" rIns="91428" bIns="45715" rtlCol="0" anchor="ctr">
            <a:noAutofit/>
          </a:bodyPr>
          <a:lstStyle/>
          <a:p>
            <a:pPr algn="ctr" defTabSz="623853" fontAlgn="base">
              <a:lnSpc>
                <a:spcPts val="1100"/>
              </a:lnSpc>
              <a:spcBef>
                <a:spcPct val="0"/>
              </a:spcBef>
              <a:spcAft>
                <a:spcPct val="0"/>
              </a:spcAft>
              <a:buClr>
                <a:srgbClr val="000000"/>
              </a:buClr>
            </a:pPr>
            <a:endParaRPr lang="en-US" sz="1200" dirty="0">
              <a:solidFill>
                <a:srgbClr val="0C2870"/>
              </a:solidFill>
              <a:latin typeface="Arial" charset="0"/>
              <a:cs typeface="Times New Roman" pitchFamily="18" charset="0"/>
            </a:endParaRPr>
          </a:p>
        </p:txBody>
      </p:sp>
      <p:sp>
        <p:nvSpPr>
          <p:cNvPr id="10" name="Rectangle 9"/>
          <p:cNvSpPr/>
          <p:nvPr/>
        </p:nvSpPr>
        <p:spPr>
          <a:xfrm rot="2241273">
            <a:off x="7444065" y="495671"/>
            <a:ext cx="1765227" cy="307777"/>
          </a:xfrm>
          <a:prstGeom prst="rect">
            <a:avLst/>
          </a:prstGeom>
        </p:spPr>
        <p:txBody>
          <a:bodyPr wrap="none">
            <a:spAutoFit/>
          </a:bodyPr>
          <a:lstStyle/>
          <a:p>
            <a:pPr>
              <a:spcBef>
                <a:spcPts val="400"/>
              </a:spcBef>
              <a:spcAft>
                <a:spcPts val="400"/>
              </a:spcAft>
            </a:pPr>
            <a:r>
              <a:rPr lang="en-US" sz="1400" b="1" dirty="0">
                <a:solidFill>
                  <a:srgbClr val="00B050"/>
                </a:solidFill>
              </a:rPr>
              <a:t>Guiding Principles</a:t>
            </a:r>
          </a:p>
        </p:txBody>
      </p:sp>
    </p:spTree>
    <p:extLst>
      <p:ext uri="{BB962C8B-B14F-4D97-AF65-F5344CB8AC3E}">
        <p14:creationId xmlns:p14="http://schemas.microsoft.com/office/powerpoint/2010/main" val="277886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19" y="21772"/>
            <a:ext cx="7257181" cy="630202"/>
          </a:xfrm>
        </p:spPr>
        <p:txBody>
          <a:bodyPr/>
          <a:lstStyle/>
          <a:p>
            <a:br>
              <a:rPr lang="en-US" dirty="0"/>
            </a:br>
            <a:r>
              <a:rPr lang="en-US" sz="2800" dirty="0" err="1"/>
              <a:t>Farnco</a:t>
            </a:r>
            <a:r>
              <a:rPr lang="en-US" sz="2800" dirty="0"/>
              <a:t>-Haitian Ministries Vision Statement</a:t>
            </a:r>
          </a:p>
        </p:txBody>
      </p:sp>
      <p:sp>
        <p:nvSpPr>
          <p:cNvPr id="3" name="Rectangle 2"/>
          <p:cNvSpPr/>
          <p:nvPr/>
        </p:nvSpPr>
        <p:spPr>
          <a:xfrm>
            <a:off x="762000" y="2514600"/>
            <a:ext cx="7772400" cy="411480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92D050"/>
                </a:solidFill>
              </a:rPr>
              <a:t>Encourage each member to preach the Gospel and to be faithful as a disciple. Train Pastors and Lay people continually for mission, and prepare a vibrant community for the coming of the Lord.</a:t>
            </a:r>
          </a:p>
        </p:txBody>
      </p:sp>
      <p:sp>
        <p:nvSpPr>
          <p:cNvPr id="6" name="Rounded Rectangular Callout 5"/>
          <p:cNvSpPr/>
          <p:nvPr/>
        </p:nvSpPr>
        <p:spPr bwMode="auto">
          <a:xfrm>
            <a:off x="6095999" y="990600"/>
            <a:ext cx="3048001" cy="838200"/>
          </a:xfrm>
          <a:prstGeom prst="wedgeRoundRectCallout">
            <a:avLst>
              <a:gd name="adj1" fmla="val -32161"/>
              <a:gd name="adj2" fmla="val 126136"/>
              <a:gd name="adj3" fmla="val 16667"/>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92D050"/>
                </a:solidFill>
              </a:rPr>
              <a:t>It should provide focus, direction and help guide decision making and actions</a:t>
            </a:r>
          </a:p>
        </p:txBody>
      </p:sp>
      <p:sp>
        <p:nvSpPr>
          <p:cNvPr id="7" name="Rounded Rectangular Callout 6"/>
          <p:cNvSpPr/>
          <p:nvPr/>
        </p:nvSpPr>
        <p:spPr bwMode="auto">
          <a:xfrm>
            <a:off x="685800" y="990600"/>
            <a:ext cx="3048001" cy="838200"/>
          </a:xfrm>
          <a:prstGeom prst="wedgeRoundRectCallout">
            <a:avLst>
              <a:gd name="adj1" fmla="val -28947"/>
              <a:gd name="adj2" fmla="val 130032"/>
              <a:gd name="adj3" fmla="val 16667"/>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92D050"/>
                </a:solidFill>
              </a:rPr>
              <a:t>It describes the organisation desired or intended state at some point in the near or distant future</a:t>
            </a:r>
          </a:p>
        </p:txBody>
      </p:sp>
      <p:pic>
        <p:nvPicPr>
          <p:cNvPr id="6146" name="Picture 2" descr="http://www.bhplayurvedic.com/Images/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143000"/>
            <a:ext cx="1976957"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3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a:xfrm>
            <a:off x="381000" y="152400"/>
            <a:ext cx="8422670" cy="484909"/>
          </a:xfrm>
        </p:spPr>
        <p:txBody>
          <a:bodyPr/>
          <a:lstStyle/>
          <a:p>
            <a:r>
              <a:rPr lang="en-GB" sz="1800" dirty="0"/>
              <a:t>Culture to develop</a:t>
            </a:r>
            <a:br>
              <a:rPr lang="en-GB" sz="1800" dirty="0"/>
            </a:br>
            <a:r>
              <a:rPr lang="en-GB" sz="2400" dirty="0">
                <a:solidFill>
                  <a:schemeClr val="tx2">
                    <a:lumMod val="60000"/>
                    <a:lumOff val="40000"/>
                  </a:schemeClr>
                </a:solidFill>
              </a:rPr>
              <a:t>Our Values </a:t>
            </a:r>
            <a:r>
              <a:rPr lang="en-GB" sz="1600" b="0" dirty="0">
                <a:solidFill>
                  <a:schemeClr val="tx2">
                    <a:lumMod val="60000"/>
                    <a:lumOff val="40000"/>
                  </a:schemeClr>
                </a:solidFill>
              </a:rPr>
              <a:t>- Guiding principles</a:t>
            </a:r>
            <a:endParaRPr lang="en-US" sz="1600" b="0" dirty="0">
              <a:solidFill>
                <a:schemeClr val="tx2">
                  <a:lumMod val="60000"/>
                  <a:lumOff val="40000"/>
                </a:schemeClr>
              </a:solidFill>
            </a:endParaRPr>
          </a:p>
        </p:txBody>
      </p:sp>
      <p:grpSp>
        <p:nvGrpSpPr>
          <p:cNvPr id="2" name="Group 17"/>
          <p:cNvGrpSpPr/>
          <p:nvPr/>
        </p:nvGrpSpPr>
        <p:grpSpPr>
          <a:xfrm rot="555838">
            <a:off x="965210" y="2240021"/>
            <a:ext cx="3301990" cy="3347166"/>
            <a:chOff x="965211" y="3048000"/>
            <a:chExt cx="1276350" cy="1293812"/>
          </a:xfrm>
        </p:grpSpPr>
        <p:sp>
          <p:nvSpPr>
            <p:cNvPr id="20" name="Freeform 5"/>
            <p:cNvSpPr/>
            <p:nvPr/>
          </p:nvSpPr>
          <p:spPr bwMode="auto">
            <a:xfrm>
              <a:off x="965211" y="3073400"/>
              <a:ext cx="1255712" cy="1268412"/>
            </a:xfrm>
            <a:custGeom>
              <a:avLst/>
              <a:gdLst>
                <a:gd name="connsiteX0" fmla="*/ 0 w 1850051"/>
                <a:gd name="connsiteY0" fmla="*/ 200014 h 1870136"/>
                <a:gd name="connsiteX1" fmla="*/ 180005 w 1850051"/>
                <a:gd name="connsiteY1" fmla="*/ 1870136 h 1870136"/>
                <a:gd name="connsiteX2" fmla="*/ 1850051 w 1850051"/>
                <a:gd name="connsiteY2" fmla="*/ 1530111 h 1870136"/>
                <a:gd name="connsiteX3" fmla="*/ 1470040 w 1850051"/>
                <a:gd name="connsiteY3" fmla="*/ 0 h 1870136"/>
                <a:gd name="connsiteX4" fmla="*/ 0 w 1850051"/>
                <a:gd name="connsiteY4" fmla="*/ 200014 h 187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51" h="1870136">
                  <a:moveTo>
                    <a:pt x="0" y="200014"/>
                  </a:moveTo>
                  <a:lnTo>
                    <a:pt x="180005" y="1870136"/>
                  </a:lnTo>
                  <a:lnTo>
                    <a:pt x="1850051" y="1530111"/>
                  </a:lnTo>
                  <a:lnTo>
                    <a:pt x="1470040" y="0"/>
                  </a:lnTo>
                  <a:lnTo>
                    <a:pt x="0" y="200014"/>
                  </a:lnTo>
                  <a:close/>
                </a:path>
              </a:pathLst>
            </a:custGeom>
            <a:gradFill flip="none" rotWithShape="1">
              <a:gsLst>
                <a:gs pos="51000">
                  <a:schemeClr val="bg1">
                    <a:lumMod val="65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5" charset="-128"/>
              </a:endParaRPr>
            </a:p>
          </p:txBody>
        </p:sp>
        <p:sp>
          <p:nvSpPr>
            <p:cNvPr id="22" name="Freeform 21"/>
            <p:cNvSpPr/>
            <p:nvPr/>
          </p:nvSpPr>
          <p:spPr bwMode="auto">
            <a:xfrm>
              <a:off x="965211" y="3048000"/>
              <a:ext cx="1276350" cy="1233487"/>
            </a:xfrm>
            <a:custGeom>
              <a:avLst/>
              <a:gdLst>
                <a:gd name="connsiteX0" fmla="*/ 248340 w 2131726"/>
                <a:gd name="connsiteY0" fmla="*/ 218350 h 1830134"/>
                <a:gd name="connsiteX1" fmla="*/ 1808383 w 2131726"/>
                <a:gd name="connsiteY1" fmla="*/ 18335 h 1830134"/>
                <a:gd name="connsiteX2" fmla="*/ 1828384 w 2131726"/>
                <a:gd name="connsiteY2" fmla="*/ 108342 h 1830134"/>
                <a:gd name="connsiteX3" fmla="*/ 1898385 w 2131726"/>
                <a:gd name="connsiteY3" fmla="*/ 598377 h 1830134"/>
                <a:gd name="connsiteX4" fmla="*/ 1998388 w 2131726"/>
                <a:gd name="connsiteY4" fmla="*/ 1118415 h 1830134"/>
                <a:gd name="connsiteX5" fmla="*/ 2128392 w 2131726"/>
                <a:gd name="connsiteY5" fmla="*/ 1578449 h 1830134"/>
                <a:gd name="connsiteX6" fmla="*/ 2018389 w 2131726"/>
                <a:gd name="connsiteY6" fmla="*/ 1608451 h 1830134"/>
                <a:gd name="connsiteX7" fmla="*/ 1568376 w 2131726"/>
                <a:gd name="connsiteY7" fmla="*/ 1678456 h 1830134"/>
                <a:gd name="connsiteX8" fmla="*/ 618351 w 2131726"/>
                <a:gd name="connsiteY8" fmla="*/ 1818466 h 1830134"/>
                <a:gd name="connsiteX9" fmla="*/ 488347 w 2131726"/>
                <a:gd name="connsiteY9" fmla="*/ 1608451 h 1830134"/>
                <a:gd name="connsiteX10" fmla="*/ 408345 w 2131726"/>
                <a:gd name="connsiteY10" fmla="*/ 1158418 h 1830134"/>
                <a:gd name="connsiteX11" fmla="*/ 318342 w 2131726"/>
                <a:gd name="connsiteY11" fmla="*/ 578376 h 1830134"/>
                <a:gd name="connsiteX12" fmla="*/ 248340 w 2131726"/>
                <a:gd name="connsiteY12" fmla="*/ 218350 h 1830134"/>
                <a:gd name="connsiteX0" fmla="*/ 0 w 1883386"/>
                <a:gd name="connsiteY0" fmla="*/ 218350 h 1830134"/>
                <a:gd name="connsiteX1" fmla="*/ 1560043 w 1883386"/>
                <a:gd name="connsiteY1" fmla="*/ 18335 h 1830134"/>
                <a:gd name="connsiteX2" fmla="*/ 1580044 w 1883386"/>
                <a:gd name="connsiteY2" fmla="*/ 108342 h 1830134"/>
                <a:gd name="connsiteX3" fmla="*/ 1650045 w 1883386"/>
                <a:gd name="connsiteY3" fmla="*/ 598377 h 1830134"/>
                <a:gd name="connsiteX4" fmla="*/ 1750048 w 1883386"/>
                <a:gd name="connsiteY4" fmla="*/ 1118415 h 1830134"/>
                <a:gd name="connsiteX5" fmla="*/ 1880052 w 1883386"/>
                <a:gd name="connsiteY5" fmla="*/ 1578449 h 1830134"/>
                <a:gd name="connsiteX6" fmla="*/ 1770049 w 1883386"/>
                <a:gd name="connsiteY6" fmla="*/ 1608451 h 1830134"/>
                <a:gd name="connsiteX7" fmla="*/ 1320036 w 1883386"/>
                <a:gd name="connsiteY7" fmla="*/ 1678456 h 1830134"/>
                <a:gd name="connsiteX8" fmla="*/ 370011 w 1883386"/>
                <a:gd name="connsiteY8" fmla="*/ 1818466 h 1830134"/>
                <a:gd name="connsiteX9" fmla="*/ 240007 w 1883386"/>
                <a:gd name="connsiteY9" fmla="*/ 1608451 h 1830134"/>
                <a:gd name="connsiteX10" fmla="*/ 160005 w 1883386"/>
                <a:gd name="connsiteY10" fmla="*/ 1158418 h 1830134"/>
                <a:gd name="connsiteX11" fmla="*/ 70002 w 1883386"/>
                <a:gd name="connsiteY11" fmla="*/ 578376 h 1830134"/>
                <a:gd name="connsiteX12" fmla="*/ 0 w 1883386"/>
                <a:gd name="connsiteY12" fmla="*/ 218350 h 1830134"/>
                <a:gd name="connsiteX0" fmla="*/ 0 w 1883386"/>
                <a:gd name="connsiteY0" fmla="*/ 206682 h 1818466"/>
                <a:gd name="connsiteX1" fmla="*/ 1560043 w 1883386"/>
                <a:gd name="connsiteY1" fmla="*/ 6667 h 1818466"/>
                <a:gd name="connsiteX2" fmla="*/ 1580044 w 1883386"/>
                <a:gd name="connsiteY2" fmla="*/ 96674 h 1818466"/>
                <a:gd name="connsiteX3" fmla="*/ 1650045 w 1883386"/>
                <a:gd name="connsiteY3" fmla="*/ 586709 h 1818466"/>
                <a:gd name="connsiteX4" fmla="*/ 1750048 w 1883386"/>
                <a:gd name="connsiteY4" fmla="*/ 1106747 h 1818466"/>
                <a:gd name="connsiteX5" fmla="*/ 1880052 w 1883386"/>
                <a:gd name="connsiteY5" fmla="*/ 1566781 h 1818466"/>
                <a:gd name="connsiteX6" fmla="*/ 1770049 w 1883386"/>
                <a:gd name="connsiteY6" fmla="*/ 1596783 h 1818466"/>
                <a:gd name="connsiteX7" fmla="*/ 1320036 w 1883386"/>
                <a:gd name="connsiteY7" fmla="*/ 1666788 h 1818466"/>
                <a:gd name="connsiteX8" fmla="*/ 370011 w 1883386"/>
                <a:gd name="connsiteY8" fmla="*/ 1806798 h 1818466"/>
                <a:gd name="connsiteX9" fmla="*/ 240007 w 1883386"/>
                <a:gd name="connsiteY9" fmla="*/ 1596783 h 1818466"/>
                <a:gd name="connsiteX10" fmla="*/ 160005 w 1883386"/>
                <a:gd name="connsiteY10" fmla="*/ 1146750 h 1818466"/>
                <a:gd name="connsiteX11" fmla="*/ 70002 w 1883386"/>
                <a:gd name="connsiteY11" fmla="*/ 566708 h 1818466"/>
                <a:gd name="connsiteX12" fmla="*/ 0 w 1883386"/>
                <a:gd name="connsiteY12" fmla="*/ 206682 h 1818466"/>
                <a:gd name="connsiteX0" fmla="*/ 0 w 1880052"/>
                <a:gd name="connsiteY0" fmla="*/ 206682 h 1818466"/>
                <a:gd name="connsiteX1" fmla="*/ 1560043 w 1880052"/>
                <a:gd name="connsiteY1" fmla="*/ 6667 h 1818466"/>
                <a:gd name="connsiteX2" fmla="*/ 1580044 w 1880052"/>
                <a:gd name="connsiteY2" fmla="*/ 96674 h 1818466"/>
                <a:gd name="connsiteX3" fmla="*/ 1650045 w 1880052"/>
                <a:gd name="connsiteY3" fmla="*/ 586709 h 1818466"/>
                <a:gd name="connsiteX4" fmla="*/ 1750048 w 1880052"/>
                <a:gd name="connsiteY4" fmla="*/ 1106747 h 1818466"/>
                <a:gd name="connsiteX5" fmla="*/ 1880052 w 1880052"/>
                <a:gd name="connsiteY5" fmla="*/ 1566781 h 1818466"/>
                <a:gd name="connsiteX6" fmla="*/ 1770049 w 1880052"/>
                <a:gd name="connsiteY6" fmla="*/ 1596783 h 1818466"/>
                <a:gd name="connsiteX7" fmla="*/ 1320036 w 1880052"/>
                <a:gd name="connsiteY7" fmla="*/ 1666788 h 1818466"/>
                <a:gd name="connsiteX8" fmla="*/ 370011 w 1880052"/>
                <a:gd name="connsiteY8" fmla="*/ 1806798 h 1818466"/>
                <a:gd name="connsiteX9" fmla="*/ 240007 w 1880052"/>
                <a:gd name="connsiteY9" fmla="*/ 1596783 h 1818466"/>
                <a:gd name="connsiteX10" fmla="*/ 160005 w 1880052"/>
                <a:gd name="connsiteY10" fmla="*/ 1146750 h 1818466"/>
                <a:gd name="connsiteX11" fmla="*/ 70002 w 1880052"/>
                <a:gd name="connsiteY11" fmla="*/ 566708 h 1818466"/>
                <a:gd name="connsiteX12" fmla="*/ 0 w 1880052"/>
                <a:gd name="connsiteY12" fmla="*/ 206682 h 1818466"/>
                <a:gd name="connsiteX0" fmla="*/ 0 w 1880052"/>
                <a:gd name="connsiteY0" fmla="*/ 206682 h 1818466"/>
                <a:gd name="connsiteX1" fmla="*/ 1560043 w 1880052"/>
                <a:gd name="connsiteY1" fmla="*/ 6667 h 1818466"/>
                <a:gd name="connsiteX2" fmla="*/ 1580044 w 1880052"/>
                <a:gd name="connsiteY2" fmla="*/ 96674 h 1818466"/>
                <a:gd name="connsiteX3" fmla="*/ 1650045 w 1880052"/>
                <a:gd name="connsiteY3" fmla="*/ 586709 h 1818466"/>
                <a:gd name="connsiteX4" fmla="*/ 1750048 w 1880052"/>
                <a:gd name="connsiteY4" fmla="*/ 1106747 h 1818466"/>
                <a:gd name="connsiteX5" fmla="*/ 1880052 w 1880052"/>
                <a:gd name="connsiteY5" fmla="*/ 1566781 h 1818466"/>
                <a:gd name="connsiteX6" fmla="*/ 1770049 w 1880052"/>
                <a:gd name="connsiteY6" fmla="*/ 1596783 h 1818466"/>
                <a:gd name="connsiteX7" fmla="*/ 1320036 w 1880052"/>
                <a:gd name="connsiteY7" fmla="*/ 1666788 h 1818466"/>
                <a:gd name="connsiteX8" fmla="*/ 370011 w 1880052"/>
                <a:gd name="connsiteY8" fmla="*/ 1806798 h 1818466"/>
                <a:gd name="connsiteX9" fmla="*/ 240007 w 1880052"/>
                <a:gd name="connsiteY9" fmla="*/ 1596783 h 1818466"/>
                <a:gd name="connsiteX10" fmla="*/ 160005 w 1880052"/>
                <a:gd name="connsiteY10" fmla="*/ 1146750 h 1818466"/>
                <a:gd name="connsiteX11" fmla="*/ 70002 w 1880052"/>
                <a:gd name="connsiteY11" fmla="*/ 566708 h 1818466"/>
                <a:gd name="connsiteX12" fmla="*/ 0 w 1880052"/>
                <a:gd name="connsiteY12" fmla="*/ 206682 h 1818466"/>
                <a:gd name="connsiteX0" fmla="*/ 0 w 1880052"/>
                <a:gd name="connsiteY0" fmla="*/ 206682 h 1818466"/>
                <a:gd name="connsiteX1" fmla="*/ 1560043 w 1880052"/>
                <a:gd name="connsiteY1" fmla="*/ 6667 h 1818466"/>
                <a:gd name="connsiteX2" fmla="*/ 1580044 w 1880052"/>
                <a:gd name="connsiteY2" fmla="*/ 96674 h 1818466"/>
                <a:gd name="connsiteX3" fmla="*/ 1650045 w 1880052"/>
                <a:gd name="connsiteY3" fmla="*/ 586709 h 1818466"/>
                <a:gd name="connsiteX4" fmla="*/ 1750048 w 1880052"/>
                <a:gd name="connsiteY4" fmla="*/ 1106747 h 1818466"/>
                <a:gd name="connsiteX5" fmla="*/ 1880052 w 1880052"/>
                <a:gd name="connsiteY5" fmla="*/ 1566781 h 1818466"/>
                <a:gd name="connsiteX6" fmla="*/ 1770049 w 1880052"/>
                <a:gd name="connsiteY6" fmla="*/ 1596783 h 1818466"/>
                <a:gd name="connsiteX7" fmla="*/ 1320036 w 1880052"/>
                <a:gd name="connsiteY7" fmla="*/ 1666788 h 1818466"/>
                <a:gd name="connsiteX8" fmla="*/ 370011 w 1880052"/>
                <a:gd name="connsiteY8" fmla="*/ 1806798 h 1818466"/>
                <a:gd name="connsiteX9" fmla="*/ 240007 w 1880052"/>
                <a:gd name="connsiteY9" fmla="*/ 1596783 h 1818466"/>
                <a:gd name="connsiteX10" fmla="*/ 160005 w 1880052"/>
                <a:gd name="connsiteY10" fmla="*/ 1146750 h 1818466"/>
                <a:gd name="connsiteX11" fmla="*/ 70002 w 1880052"/>
                <a:gd name="connsiteY11" fmla="*/ 566708 h 1818466"/>
                <a:gd name="connsiteX12" fmla="*/ 0 w 1880052"/>
                <a:gd name="connsiteY12" fmla="*/ 206682 h 18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gradFill flip="none" rotWithShape="1">
              <a:gsLst>
                <a:gs pos="16000">
                  <a:schemeClr val="tx2">
                    <a:lumMod val="32000"/>
                    <a:lumOff val="68000"/>
                  </a:schemeClr>
                </a:gs>
                <a:gs pos="0">
                  <a:schemeClr val="tx2">
                    <a:lumMod val="60000"/>
                    <a:lumOff val="40000"/>
                  </a:schemeClr>
                </a:gs>
                <a:gs pos="100000">
                  <a:schemeClr val="tx2">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5" charset="-128"/>
              </a:endParaRPr>
            </a:p>
          </p:txBody>
        </p:sp>
        <p:sp>
          <p:nvSpPr>
            <p:cNvPr id="23" name="TextBox 42"/>
            <p:cNvSpPr txBox="1">
              <a:spLocks noChangeArrowheads="1"/>
            </p:cNvSpPr>
            <p:nvPr/>
          </p:nvSpPr>
          <p:spPr bwMode="auto">
            <a:xfrm rot="21026375">
              <a:off x="1049517" y="3273338"/>
              <a:ext cx="1030887" cy="67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600" b="1">
                  <a:solidFill>
                    <a:srgbClr val="FFFFFF"/>
                  </a:solidFill>
                  <a:latin typeface="Calibri" charset="0"/>
                  <a:ea typeface="ＭＳ Ｐゴシック" pitchFamily="-105" charset="-128"/>
                </a:defRPr>
              </a:lvl1pPr>
              <a:lvl2pPr marL="37931725" indent="-37474525" eaLnBrk="0" hangingPunct="0">
                <a:defRPr sz="2400">
                  <a:latin typeface="Arial" charset="0"/>
                  <a:ea typeface="ＭＳ Ｐゴシック" pitchFamily="-105" charset="-128"/>
                </a:defRPr>
              </a:lvl2pPr>
              <a:lvl3pPr eaLnBrk="0" hangingPunct="0">
                <a:defRPr sz="2400">
                  <a:latin typeface="Arial" charset="0"/>
                  <a:ea typeface="ＭＳ Ｐゴシック" pitchFamily="-105" charset="-128"/>
                </a:defRPr>
              </a:lvl3pPr>
              <a:lvl4pPr eaLnBrk="0" hangingPunct="0">
                <a:defRPr sz="2400">
                  <a:latin typeface="Arial" charset="0"/>
                  <a:ea typeface="ＭＳ Ｐゴシック" pitchFamily="-105" charset="-128"/>
                </a:defRPr>
              </a:lvl4pPr>
              <a:lvl5pPr eaLnBrk="0" hangingPunct="0">
                <a:defRPr sz="2400">
                  <a:latin typeface="Arial" charset="0"/>
                  <a:ea typeface="ＭＳ Ｐゴシック" pitchFamily="-105" charset="-128"/>
                </a:defRPr>
              </a:lvl5pPr>
              <a:lvl6pPr marL="457200" eaLnBrk="0" fontAlgn="base" hangingPunct="0">
                <a:spcBef>
                  <a:spcPct val="0"/>
                </a:spcBef>
                <a:spcAft>
                  <a:spcPct val="0"/>
                </a:spcAft>
                <a:defRPr sz="2400">
                  <a:latin typeface="Arial" charset="0"/>
                  <a:ea typeface="ＭＳ Ｐゴシック" pitchFamily="-105" charset="-128"/>
                </a:defRPr>
              </a:lvl6pPr>
              <a:lvl7pPr marL="914400" eaLnBrk="0" fontAlgn="base" hangingPunct="0">
                <a:spcBef>
                  <a:spcPct val="0"/>
                </a:spcBef>
                <a:spcAft>
                  <a:spcPct val="0"/>
                </a:spcAft>
                <a:defRPr sz="2400">
                  <a:latin typeface="Arial" charset="0"/>
                  <a:ea typeface="ＭＳ Ｐゴシック" pitchFamily="-105" charset="-128"/>
                </a:defRPr>
              </a:lvl7pPr>
              <a:lvl8pPr marL="1371600" eaLnBrk="0" fontAlgn="base" hangingPunct="0">
                <a:spcBef>
                  <a:spcPct val="0"/>
                </a:spcBef>
                <a:spcAft>
                  <a:spcPct val="0"/>
                </a:spcAft>
                <a:defRPr sz="2400">
                  <a:latin typeface="Arial" charset="0"/>
                  <a:ea typeface="ＭＳ Ｐゴシック" pitchFamily="-105" charset="-128"/>
                </a:defRPr>
              </a:lvl8pPr>
              <a:lvl9pPr marL="1828800" eaLnBrk="0" fontAlgn="base" hangingPunct="0">
                <a:spcBef>
                  <a:spcPct val="0"/>
                </a:spcBef>
                <a:spcAft>
                  <a:spcPct val="0"/>
                </a:spcAft>
                <a:defRPr sz="2400">
                  <a:latin typeface="Arial" charset="0"/>
                  <a:ea typeface="ＭＳ Ｐゴシック" pitchFamily="-105" charset="-128"/>
                </a:defRPr>
              </a:lvl9pPr>
            </a:lstStyle>
            <a:p>
              <a:r>
                <a:rPr lang="en-US" sz="3600" dirty="0"/>
                <a:t>Honesty</a:t>
              </a:r>
            </a:p>
            <a:p>
              <a:r>
                <a:rPr lang="en-US" sz="3600" dirty="0"/>
                <a:t>Sincerity</a:t>
              </a:r>
            </a:p>
            <a:p>
              <a:r>
                <a:rPr lang="en-US" sz="3600" dirty="0"/>
                <a:t>Hard work</a:t>
              </a:r>
            </a:p>
          </p:txBody>
        </p:sp>
      </p:grpSp>
      <p:grpSp>
        <p:nvGrpSpPr>
          <p:cNvPr id="3" name="Group 23"/>
          <p:cNvGrpSpPr/>
          <p:nvPr/>
        </p:nvGrpSpPr>
        <p:grpSpPr>
          <a:xfrm>
            <a:off x="2434337" y="1981200"/>
            <a:ext cx="182881" cy="494764"/>
            <a:chOff x="3918273" y="5791200"/>
            <a:chExt cx="182881" cy="494764"/>
          </a:xfrm>
        </p:grpSpPr>
        <p:sp>
          <p:nvSpPr>
            <p:cNvPr id="25" name="Isosceles Triangle 24"/>
            <p:cNvSpPr/>
            <p:nvPr/>
          </p:nvSpPr>
          <p:spPr bwMode="auto">
            <a:xfrm rot="11821990">
              <a:off x="3927362" y="5961126"/>
              <a:ext cx="35567" cy="324838"/>
            </a:xfrm>
            <a:prstGeom prst="triangl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sp>
          <p:nvSpPr>
            <p:cNvPr id="26" name="Oval 25"/>
            <p:cNvSpPr/>
            <p:nvPr/>
          </p:nvSpPr>
          <p:spPr bwMode="auto">
            <a:xfrm>
              <a:off x="3918273" y="5791200"/>
              <a:ext cx="182881" cy="182881"/>
            </a:xfrm>
            <a:prstGeom prst="ellipse">
              <a:avLst/>
            </a:prstGeom>
            <a:gradFill flip="none" rotWithShape="1">
              <a:gsLst>
                <a:gs pos="40000">
                  <a:schemeClr val="tx2">
                    <a:lumMod val="60000"/>
                    <a:lumOff val="40000"/>
                  </a:schemeClr>
                </a:gs>
                <a:gs pos="100000">
                  <a:schemeClr val="bg1">
                    <a:lumMod val="85000"/>
                    <a:shade val="100000"/>
                    <a:satMod val="115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grpSp>
      <p:grpSp>
        <p:nvGrpSpPr>
          <p:cNvPr id="4" name="Group 26"/>
          <p:cNvGrpSpPr/>
          <p:nvPr/>
        </p:nvGrpSpPr>
        <p:grpSpPr>
          <a:xfrm rot="577881">
            <a:off x="5257800" y="2240021"/>
            <a:ext cx="3301990" cy="3347166"/>
            <a:chOff x="965211" y="3048000"/>
            <a:chExt cx="1276350" cy="1293812"/>
          </a:xfrm>
        </p:grpSpPr>
        <p:sp>
          <p:nvSpPr>
            <p:cNvPr id="28" name="Freeform 5"/>
            <p:cNvSpPr/>
            <p:nvPr/>
          </p:nvSpPr>
          <p:spPr bwMode="auto">
            <a:xfrm>
              <a:off x="965211" y="3073400"/>
              <a:ext cx="1255712" cy="1268412"/>
            </a:xfrm>
            <a:custGeom>
              <a:avLst/>
              <a:gdLst>
                <a:gd name="connsiteX0" fmla="*/ 0 w 1850051"/>
                <a:gd name="connsiteY0" fmla="*/ 200014 h 1870136"/>
                <a:gd name="connsiteX1" fmla="*/ 180005 w 1850051"/>
                <a:gd name="connsiteY1" fmla="*/ 1870136 h 1870136"/>
                <a:gd name="connsiteX2" fmla="*/ 1850051 w 1850051"/>
                <a:gd name="connsiteY2" fmla="*/ 1530111 h 1870136"/>
                <a:gd name="connsiteX3" fmla="*/ 1470040 w 1850051"/>
                <a:gd name="connsiteY3" fmla="*/ 0 h 1870136"/>
                <a:gd name="connsiteX4" fmla="*/ 0 w 1850051"/>
                <a:gd name="connsiteY4" fmla="*/ 200014 h 187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51" h="1870136">
                  <a:moveTo>
                    <a:pt x="0" y="200014"/>
                  </a:moveTo>
                  <a:lnTo>
                    <a:pt x="180005" y="1870136"/>
                  </a:lnTo>
                  <a:lnTo>
                    <a:pt x="1850051" y="1530111"/>
                  </a:lnTo>
                  <a:lnTo>
                    <a:pt x="1470040" y="0"/>
                  </a:lnTo>
                  <a:lnTo>
                    <a:pt x="0" y="200014"/>
                  </a:lnTo>
                  <a:close/>
                </a:path>
              </a:pathLst>
            </a:custGeom>
            <a:gradFill flip="none" rotWithShape="1">
              <a:gsLst>
                <a:gs pos="51000">
                  <a:schemeClr val="bg1">
                    <a:lumMod val="65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5" charset="-128"/>
              </a:endParaRPr>
            </a:p>
          </p:txBody>
        </p:sp>
        <p:sp>
          <p:nvSpPr>
            <p:cNvPr id="29" name="Freeform 28"/>
            <p:cNvSpPr/>
            <p:nvPr/>
          </p:nvSpPr>
          <p:spPr bwMode="auto">
            <a:xfrm>
              <a:off x="965211" y="3048000"/>
              <a:ext cx="1276350" cy="1233487"/>
            </a:xfrm>
            <a:custGeom>
              <a:avLst/>
              <a:gdLst>
                <a:gd name="connsiteX0" fmla="*/ 248340 w 2131726"/>
                <a:gd name="connsiteY0" fmla="*/ 218350 h 1830134"/>
                <a:gd name="connsiteX1" fmla="*/ 1808383 w 2131726"/>
                <a:gd name="connsiteY1" fmla="*/ 18335 h 1830134"/>
                <a:gd name="connsiteX2" fmla="*/ 1828384 w 2131726"/>
                <a:gd name="connsiteY2" fmla="*/ 108342 h 1830134"/>
                <a:gd name="connsiteX3" fmla="*/ 1898385 w 2131726"/>
                <a:gd name="connsiteY3" fmla="*/ 598377 h 1830134"/>
                <a:gd name="connsiteX4" fmla="*/ 1998388 w 2131726"/>
                <a:gd name="connsiteY4" fmla="*/ 1118415 h 1830134"/>
                <a:gd name="connsiteX5" fmla="*/ 2128392 w 2131726"/>
                <a:gd name="connsiteY5" fmla="*/ 1578449 h 1830134"/>
                <a:gd name="connsiteX6" fmla="*/ 2018389 w 2131726"/>
                <a:gd name="connsiteY6" fmla="*/ 1608451 h 1830134"/>
                <a:gd name="connsiteX7" fmla="*/ 1568376 w 2131726"/>
                <a:gd name="connsiteY7" fmla="*/ 1678456 h 1830134"/>
                <a:gd name="connsiteX8" fmla="*/ 618351 w 2131726"/>
                <a:gd name="connsiteY8" fmla="*/ 1818466 h 1830134"/>
                <a:gd name="connsiteX9" fmla="*/ 488347 w 2131726"/>
                <a:gd name="connsiteY9" fmla="*/ 1608451 h 1830134"/>
                <a:gd name="connsiteX10" fmla="*/ 408345 w 2131726"/>
                <a:gd name="connsiteY10" fmla="*/ 1158418 h 1830134"/>
                <a:gd name="connsiteX11" fmla="*/ 318342 w 2131726"/>
                <a:gd name="connsiteY11" fmla="*/ 578376 h 1830134"/>
                <a:gd name="connsiteX12" fmla="*/ 248340 w 2131726"/>
                <a:gd name="connsiteY12" fmla="*/ 218350 h 1830134"/>
                <a:gd name="connsiteX0" fmla="*/ 0 w 1883386"/>
                <a:gd name="connsiteY0" fmla="*/ 218350 h 1830134"/>
                <a:gd name="connsiteX1" fmla="*/ 1560043 w 1883386"/>
                <a:gd name="connsiteY1" fmla="*/ 18335 h 1830134"/>
                <a:gd name="connsiteX2" fmla="*/ 1580044 w 1883386"/>
                <a:gd name="connsiteY2" fmla="*/ 108342 h 1830134"/>
                <a:gd name="connsiteX3" fmla="*/ 1650045 w 1883386"/>
                <a:gd name="connsiteY3" fmla="*/ 598377 h 1830134"/>
                <a:gd name="connsiteX4" fmla="*/ 1750048 w 1883386"/>
                <a:gd name="connsiteY4" fmla="*/ 1118415 h 1830134"/>
                <a:gd name="connsiteX5" fmla="*/ 1880052 w 1883386"/>
                <a:gd name="connsiteY5" fmla="*/ 1578449 h 1830134"/>
                <a:gd name="connsiteX6" fmla="*/ 1770049 w 1883386"/>
                <a:gd name="connsiteY6" fmla="*/ 1608451 h 1830134"/>
                <a:gd name="connsiteX7" fmla="*/ 1320036 w 1883386"/>
                <a:gd name="connsiteY7" fmla="*/ 1678456 h 1830134"/>
                <a:gd name="connsiteX8" fmla="*/ 370011 w 1883386"/>
                <a:gd name="connsiteY8" fmla="*/ 1818466 h 1830134"/>
                <a:gd name="connsiteX9" fmla="*/ 240007 w 1883386"/>
                <a:gd name="connsiteY9" fmla="*/ 1608451 h 1830134"/>
                <a:gd name="connsiteX10" fmla="*/ 160005 w 1883386"/>
                <a:gd name="connsiteY10" fmla="*/ 1158418 h 1830134"/>
                <a:gd name="connsiteX11" fmla="*/ 70002 w 1883386"/>
                <a:gd name="connsiteY11" fmla="*/ 578376 h 1830134"/>
                <a:gd name="connsiteX12" fmla="*/ 0 w 1883386"/>
                <a:gd name="connsiteY12" fmla="*/ 218350 h 1830134"/>
                <a:gd name="connsiteX0" fmla="*/ 0 w 1883386"/>
                <a:gd name="connsiteY0" fmla="*/ 206682 h 1818466"/>
                <a:gd name="connsiteX1" fmla="*/ 1560043 w 1883386"/>
                <a:gd name="connsiteY1" fmla="*/ 6667 h 1818466"/>
                <a:gd name="connsiteX2" fmla="*/ 1580044 w 1883386"/>
                <a:gd name="connsiteY2" fmla="*/ 96674 h 1818466"/>
                <a:gd name="connsiteX3" fmla="*/ 1650045 w 1883386"/>
                <a:gd name="connsiteY3" fmla="*/ 586709 h 1818466"/>
                <a:gd name="connsiteX4" fmla="*/ 1750048 w 1883386"/>
                <a:gd name="connsiteY4" fmla="*/ 1106747 h 1818466"/>
                <a:gd name="connsiteX5" fmla="*/ 1880052 w 1883386"/>
                <a:gd name="connsiteY5" fmla="*/ 1566781 h 1818466"/>
                <a:gd name="connsiteX6" fmla="*/ 1770049 w 1883386"/>
                <a:gd name="connsiteY6" fmla="*/ 1596783 h 1818466"/>
                <a:gd name="connsiteX7" fmla="*/ 1320036 w 1883386"/>
                <a:gd name="connsiteY7" fmla="*/ 1666788 h 1818466"/>
                <a:gd name="connsiteX8" fmla="*/ 370011 w 1883386"/>
                <a:gd name="connsiteY8" fmla="*/ 1806798 h 1818466"/>
                <a:gd name="connsiteX9" fmla="*/ 240007 w 1883386"/>
                <a:gd name="connsiteY9" fmla="*/ 1596783 h 1818466"/>
                <a:gd name="connsiteX10" fmla="*/ 160005 w 1883386"/>
                <a:gd name="connsiteY10" fmla="*/ 1146750 h 1818466"/>
                <a:gd name="connsiteX11" fmla="*/ 70002 w 1883386"/>
                <a:gd name="connsiteY11" fmla="*/ 566708 h 1818466"/>
                <a:gd name="connsiteX12" fmla="*/ 0 w 1883386"/>
                <a:gd name="connsiteY12" fmla="*/ 206682 h 1818466"/>
                <a:gd name="connsiteX0" fmla="*/ 0 w 1880052"/>
                <a:gd name="connsiteY0" fmla="*/ 206682 h 1818466"/>
                <a:gd name="connsiteX1" fmla="*/ 1560043 w 1880052"/>
                <a:gd name="connsiteY1" fmla="*/ 6667 h 1818466"/>
                <a:gd name="connsiteX2" fmla="*/ 1580044 w 1880052"/>
                <a:gd name="connsiteY2" fmla="*/ 96674 h 1818466"/>
                <a:gd name="connsiteX3" fmla="*/ 1650045 w 1880052"/>
                <a:gd name="connsiteY3" fmla="*/ 586709 h 1818466"/>
                <a:gd name="connsiteX4" fmla="*/ 1750048 w 1880052"/>
                <a:gd name="connsiteY4" fmla="*/ 1106747 h 1818466"/>
                <a:gd name="connsiteX5" fmla="*/ 1880052 w 1880052"/>
                <a:gd name="connsiteY5" fmla="*/ 1566781 h 1818466"/>
                <a:gd name="connsiteX6" fmla="*/ 1770049 w 1880052"/>
                <a:gd name="connsiteY6" fmla="*/ 1596783 h 1818466"/>
                <a:gd name="connsiteX7" fmla="*/ 1320036 w 1880052"/>
                <a:gd name="connsiteY7" fmla="*/ 1666788 h 1818466"/>
                <a:gd name="connsiteX8" fmla="*/ 370011 w 1880052"/>
                <a:gd name="connsiteY8" fmla="*/ 1806798 h 1818466"/>
                <a:gd name="connsiteX9" fmla="*/ 240007 w 1880052"/>
                <a:gd name="connsiteY9" fmla="*/ 1596783 h 1818466"/>
                <a:gd name="connsiteX10" fmla="*/ 160005 w 1880052"/>
                <a:gd name="connsiteY10" fmla="*/ 1146750 h 1818466"/>
                <a:gd name="connsiteX11" fmla="*/ 70002 w 1880052"/>
                <a:gd name="connsiteY11" fmla="*/ 566708 h 1818466"/>
                <a:gd name="connsiteX12" fmla="*/ 0 w 1880052"/>
                <a:gd name="connsiteY12" fmla="*/ 206682 h 1818466"/>
                <a:gd name="connsiteX0" fmla="*/ 0 w 1880052"/>
                <a:gd name="connsiteY0" fmla="*/ 206682 h 1818466"/>
                <a:gd name="connsiteX1" fmla="*/ 1560043 w 1880052"/>
                <a:gd name="connsiteY1" fmla="*/ 6667 h 1818466"/>
                <a:gd name="connsiteX2" fmla="*/ 1580044 w 1880052"/>
                <a:gd name="connsiteY2" fmla="*/ 96674 h 1818466"/>
                <a:gd name="connsiteX3" fmla="*/ 1650045 w 1880052"/>
                <a:gd name="connsiteY3" fmla="*/ 586709 h 1818466"/>
                <a:gd name="connsiteX4" fmla="*/ 1750048 w 1880052"/>
                <a:gd name="connsiteY4" fmla="*/ 1106747 h 1818466"/>
                <a:gd name="connsiteX5" fmla="*/ 1880052 w 1880052"/>
                <a:gd name="connsiteY5" fmla="*/ 1566781 h 1818466"/>
                <a:gd name="connsiteX6" fmla="*/ 1770049 w 1880052"/>
                <a:gd name="connsiteY6" fmla="*/ 1596783 h 1818466"/>
                <a:gd name="connsiteX7" fmla="*/ 1320036 w 1880052"/>
                <a:gd name="connsiteY7" fmla="*/ 1666788 h 1818466"/>
                <a:gd name="connsiteX8" fmla="*/ 370011 w 1880052"/>
                <a:gd name="connsiteY8" fmla="*/ 1806798 h 1818466"/>
                <a:gd name="connsiteX9" fmla="*/ 240007 w 1880052"/>
                <a:gd name="connsiteY9" fmla="*/ 1596783 h 1818466"/>
                <a:gd name="connsiteX10" fmla="*/ 160005 w 1880052"/>
                <a:gd name="connsiteY10" fmla="*/ 1146750 h 1818466"/>
                <a:gd name="connsiteX11" fmla="*/ 70002 w 1880052"/>
                <a:gd name="connsiteY11" fmla="*/ 566708 h 1818466"/>
                <a:gd name="connsiteX12" fmla="*/ 0 w 1880052"/>
                <a:gd name="connsiteY12" fmla="*/ 206682 h 1818466"/>
                <a:gd name="connsiteX0" fmla="*/ 0 w 1880052"/>
                <a:gd name="connsiteY0" fmla="*/ 206682 h 1818466"/>
                <a:gd name="connsiteX1" fmla="*/ 1560043 w 1880052"/>
                <a:gd name="connsiteY1" fmla="*/ 6667 h 1818466"/>
                <a:gd name="connsiteX2" fmla="*/ 1580044 w 1880052"/>
                <a:gd name="connsiteY2" fmla="*/ 96674 h 1818466"/>
                <a:gd name="connsiteX3" fmla="*/ 1650045 w 1880052"/>
                <a:gd name="connsiteY3" fmla="*/ 586709 h 1818466"/>
                <a:gd name="connsiteX4" fmla="*/ 1750048 w 1880052"/>
                <a:gd name="connsiteY4" fmla="*/ 1106747 h 1818466"/>
                <a:gd name="connsiteX5" fmla="*/ 1880052 w 1880052"/>
                <a:gd name="connsiteY5" fmla="*/ 1566781 h 1818466"/>
                <a:gd name="connsiteX6" fmla="*/ 1770049 w 1880052"/>
                <a:gd name="connsiteY6" fmla="*/ 1596783 h 1818466"/>
                <a:gd name="connsiteX7" fmla="*/ 1320036 w 1880052"/>
                <a:gd name="connsiteY7" fmla="*/ 1666788 h 1818466"/>
                <a:gd name="connsiteX8" fmla="*/ 370011 w 1880052"/>
                <a:gd name="connsiteY8" fmla="*/ 1806798 h 1818466"/>
                <a:gd name="connsiteX9" fmla="*/ 240007 w 1880052"/>
                <a:gd name="connsiteY9" fmla="*/ 1596783 h 1818466"/>
                <a:gd name="connsiteX10" fmla="*/ 160005 w 1880052"/>
                <a:gd name="connsiteY10" fmla="*/ 1146750 h 1818466"/>
                <a:gd name="connsiteX11" fmla="*/ 70002 w 1880052"/>
                <a:gd name="connsiteY11" fmla="*/ 566708 h 1818466"/>
                <a:gd name="connsiteX12" fmla="*/ 0 w 1880052"/>
                <a:gd name="connsiteY12" fmla="*/ 206682 h 18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gradFill flip="none" rotWithShape="1">
              <a:gsLst>
                <a:gs pos="16000">
                  <a:schemeClr val="tx2">
                    <a:lumMod val="30000"/>
                    <a:lumOff val="70000"/>
                  </a:schemeClr>
                </a:gs>
                <a:gs pos="0">
                  <a:schemeClr val="tx2">
                    <a:lumMod val="60000"/>
                    <a:lumOff val="40000"/>
                  </a:schemeClr>
                </a:gs>
                <a:gs pos="100000">
                  <a:schemeClr val="tx2">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5" charset="-128"/>
              </a:endParaRPr>
            </a:p>
          </p:txBody>
        </p:sp>
        <p:sp>
          <p:nvSpPr>
            <p:cNvPr id="30" name="TextBox 42"/>
            <p:cNvSpPr txBox="1">
              <a:spLocks noChangeArrowheads="1"/>
            </p:cNvSpPr>
            <p:nvPr/>
          </p:nvSpPr>
          <p:spPr bwMode="auto">
            <a:xfrm rot="21026375">
              <a:off x="1068475" y="3270148"/>
              <a:ext cx="1030864" cy="67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r>
                <a:rPr lang="en-US" sz="3600" b="1" dirty="0">
                  <a:solidFill>
                    <a:schemeClr val="bg2"/>
                  </a:solidFill>
                </a:rPr>
                <a:t>Integrity Spirituality Solidarity</a:t>
              </a:r>
              <a:endParaRPr lang="en-US" sz="3600" b="1" dirty="0">
                <a:solidFill>
                  <a:schemeClr val="bg2"/>
                </a:solidFill>
                <a:latin typeface="Calibri" charset="0"/>
              </a:endParaRPr>
            </a:p>
          </p:txBody>
        </p:sp>
      </p:grpSp>
      <p:grpSp>
        <p:nvGrpSpPr>
          <p:cNvPr id="5" name="Group 30"/>
          <p:cNvGrpSpPr/>
          <p:nvPr/>
        </p:nvGrpSpPr>
        <p:grpSpPr>
          <a:xfrm>
            <a:off x="6726927" y="1981200"/>
            <a:ext cx="182881" cy="494764"/>
            <a:chOff x="3918273" y="5791200"/>
            <a:chExt cx="182881" cy="494764"/>
          </a:xfrm>
        </p:grpSpPr>
        <p:sp>
          <p:nvSpPr>
            <p:cNvPr id="32" name="Isosceles Triangle 31"/>
            <p:cNvSpPr/>
            <p:nvPr/>
          </p:nvSpPr>
          <p:spPr bwMode="auto">
            <a:xfrm rot="11821990">
              <a:off x="3927362" y="5961126"/>
              <a:ext cx="35567" cy="324838"/>
            </a:xfrm>
            <a:prstGeom prst="triangl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sp>
          <p:nvSpPr>
            <p:cNvPr id="33" name="Oval 32"/>
            <p:cNvSpPr/>
            <p:nvPr/>
          </p:nvSpPr>
          <p:spPr bwMode="auto">
            <a:xfrm>
              <a:off x="3918273" y="5791200"/>
              <a:ext cx="182881" cy="182881"/>
            </a:xfrm>
            <a:prstGeom prst="ellipse">
              <a:avLst/>
            </a:prstGeom>
            <a:gradFill flip="none" rotWithShape="1">
              <a:gsLst>
                <a:gs pos="40000">
                  <a:schemeClr val="tx2">
                    <a:lumMod val="60000"/>
                    <a:lumOff val="40000"/>
                  </a:schemeClr>
                </a:gs>
                <a:gs pos="100000">
                  <a:schemeClr val="bg1">
                    <a:lumMod val="85000"/>
                    <a:shade val="100000"/>
                    <a:satMod val="115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grpSp>
      <p:sp>
        <p:nvSpPr>
          <p:cNvPr id="17" name="Rectangle 16"/>
          <p:cNvSpPr/>
          <p:nvPr/>
        </p:nvSpPr>
        <p:spPr bwMode="auto">
          <a:xfrm>
            <a:off x="7188200" y="-5378"/>
            <a:ext cx="1955800" cy="1498600"/>
          </a:xfrm>
          <a:custGeom>
            <a:avLst/>
            <a:gdLst>
              <a:gd name="connsiteX0" fmla="*/ 0 w 1447800"/>
              <a:gd name="connsiteY0" fmla="*/ 0 h 1493222"/>
              <a:gd name="connsiteX1" fmla="*/ 1447800 w 1447800"/>
              <a:gd name="connsiteY1" fmla="*/ 0 h 1493222"/>
              <a:gd name="connsiteX2" fmla="*/ 1447800 w 1447800"/>
              <a:gd name="connsiteY2" fmla="*/ 1493222 h 1493222"/>
              <a:gd name="connsiteX3" fmla="*/ 0 w 1447800"/>
              <a:gd name="connsiteY3" fmla="*/ 1493222 h 1493222"/>
              <a:gd name="connsiteX4" fmla="*/ 0 w 1447800"/>
              <a:gd name="connsiteY4" fmla="*/ 0 h 1493222"/>
              <a:gd name="connsiteX0" fmla="*/ 520700 w 1968500"/>
              <a:gd name="connsiteY0" fmla="*/ 5378 h 1498600"/>
              <a:gd name="connsiteX1" fmla="*/ 1968500 w 1968500"/>
              <a:gd name="connsiteY1" fmla="*/ 5378 h 1498600"/>
              <a:gd name="connsiteX2" fmla="*/ 1968500 w 1968500"/>
              <a:gd name="connsiteY2" fmla="*/ 1498600 h 1498600"/>
              <a:gd name="connsiteX3" fmla="*/ 0 w 1968500"/>
              <a:gd name="connsiteY3" fmla="*/ 0 h 1498600"/>
              <a:gd name="connsiteX4" fmla="*/ 520700 w 1968500"/>
              <a:gd name="connsiteY4" fmla="*/ 5378 h 1498600"/>
              <a:gd name="connsiteX0" fmla="*/ 520700 w 1968500"/>
              <a:gd name="connsiteY0" fmla="*/ 5378 h 1498600"/>
              <a:gd name="connsiteX1" fmla="*/ 1968500 w 1968500"/>
              <a:gd name="connsiteY1" fmla="*/ 1091228 h 1498600"/>
              <a:gd name="connsiteX2" fmla="*/ 1968500 w 1968500"/>
              <a:gd name="connsiteY2" fmla="*/ 1498600 h 1498600"/>
              <a:gd name="connsiteX3" fmla="*/ 0 w 1968500"/>
              <a:gd name="connsiteY3" fmla="*/ 0 h 1498600"/>
              <a:gd name="connsiteX4" fmla="*/ 520700 w 1968500"/>
              <a:gd name="connsiteY4" fmla="*/ 5378 h 1498600"/>
              <a:gd name="connsiteX0" fmla="*/ 508000 w 1955800"/>
              <a:gd name="connsiteY0" fmla="*/ 5378 h 1498600"/>
              <a:gd name="connsiteX1" fmla="*/ 1955800 w 1955800"/>
              <a:gd name="connsiteY1" fmla="*/ 1091228 h 1498600"/>
              <a:gd name="connsiteX2" fmla="*/ 1955800 w 1955800"/>
              <a:gd name="connsiteY2" fmla="*/ 1498600 h 1498600"/>
              <a:gd name="connsiteX3" fmla="*/ 0 w 1955800"/>
              <a:gd name="connsiteY3" fmla="*/ 0 h 1498600"/>
              <a:gd name="connsiteX4" fmla="*/ 508000 w 1955800"/>
              <a:gd name="connsiteY4" fmla="*/ 5378 h 1498600"/>
              <a:gd name="connsiteX0" fmla="*/ 508000 w 1955800"/>
              <a:gd name="connsiteY0" fmla="*/ 5378 h 1498600"/>
              <a:gd name="connsiteX1" fmla="*/ 1955800 w 1955800"/>
              <a:gd name="connsiteY1" fmla="*/ 1009585 h 1498600"/>
              <a:gd name="connsiteX2" fmla="*/ 1955800 w 1955800"/>
              <a:gd name="connsiteY2" fmla="*/ 1498600 h 1498600"/>
              <a:gd name="connsiteX3" fmla="*/ 0 w 1955800"/>
              <a:gd name="connsiteY3" fmla="*/ 0 h 1498600"/>
              <a:gd name="connsiteX4" fmla="*/ 508000 w 1955800"/>
              <a:gd name="connsiteY4" fmla="*/ 5378 h 1498600"/>
              <a:gd name="connsiteX0" fmla="*/ 508000 w 1955800"/>
              <a:gd name="connsiteY0" fmla="*/ 5378 h 1498600"/>
              <a:gd name="connsiteX1" fmla="*/ 1955800 w 1955800"/>
              <a:gd name="connsiteY1" fmla="*/ 1058570 h 1498600"/>
              <a:gd name="connsiteX2" fmla="*/ 1955800 w 1955800"/>
              <a:gd name="connsiteY2" fmla="*/ 1498600 h 1498600"/>
              <a:gd name="connsiteX3" fmla="*/ 0 w 1955800"/>
              <a:gd name="connsiteY3" fmla="*/ 0 h 1498600"/>
              <a:gd name="connsiteX4" fmla="*/ 508000 w 1955800"/>
              <a:gd name="connsiteY4" fmla="*/ 5378 h 1498600"/>
              <a:gd name="connsiteX0" fmla="*/ 508000 w 1955800"/>
              <a:gd name="connsiteY0" fmla="*/ 5378 h 1498600"/>
              <a:gd name="connsiteX1" fmla="*/ 1955800 w 1955800"/>
              <a:gd name="connsiteY1" fmla="*/ 1102113 h 1498600"/>
              <a:gd name="connsiteX2" fmla="*/ 1955800 w 1955800"/>
              <a:gd name="connsiteY2" fmla="*/ 1498600 h 1498600"/>
              <a:gd name="connsiteX3" fmla="*/ 0 w 1955800"/>
              <a:gd name="connsiteY3" fmla="*/ 0 h 1498600"/>
              <a:gd name="connsiteX4" fmla="*/ 508000 w 1955800"/>
              <a:gd name="connsiteY4" fmla="*/ 5378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498600">
                <a:moveTo>
                  <a:pt x="508000" y="5378"/>
                </a:moveTo>
                <a:lnTo>
                  <a:pt x="1955800" y="1102113"/>
                </a:lnTo>
                <a:lnTo>
                  <a:pt x="1955800" y="1498600"/>
                </a:lnTo>
                <a:lnTo>
                  <a:pt x="0" y="0"/>
                </a:lnTo>
                <a:lnTo>
                  <a:pt x="508000" y="5378"/>
                </a:lnTo>
                <a:close/>
              </a:path>
            </a:pathLst>
          </a:custGeom>
          <a:solidFill>
            <a:schemeClr val="accent2">
              <a:lumMod val="40000"/>
              <a:lumOff val="60000"/>
              <a:alpha val="80000"/>
            </a:schemeClr>
          </a:solidFill>
          <a:ln>
            <a:noFill/>
          </a:ln>
        </p:spPr>
        <p:txBody>
          <a:bodyPr wrap="square" lIns="91428" tIns="45715" rIns="91428" bIns="45715" rtlCol="0" anchor="ctr">
            <a:noAutofit/>
          </a:bodyPr>
          <a:lstStyle/>
          <a:p>
            <a:pPr algn="ctr" defTabSz="623853" fontAlgn="base">
              <a:lnSpc>
                <a:spcPts val="1100"/>
              </a:lnSpc>
              <a:spcBef>
                <a:spcPct val="0"/>
              </a:spcBef>
              <a:spcAft>
                <a:spcPct val="0"/>
              </a:spcAft>
              <a:buClr>
                <a:srgbClr val="000000"/>
              </a:buClr>
            </a:pPr>
            <a:endParaRPr lang="en-US" sz="1200" dirty="0">
              <a:solidFill>
                <a:srgbClr val="0C2870"/>
              </a:solidFill>
              <a:latin typeface="Arial" charset="0"/>
              <a:cs typeface="Times New Roman" pitchFamily="18" charset="0"/>
            </a:endParaRPr>
          </a:p>
        </p:txBody>
      </p:sp>
      <p:sp>
        <p:nvSpPr>
          <p:cNvPr id="19" name="Rectangle 18"/>
          <p:cNvSpPr/>
          <p:nvPr/>
        </p:nvSpPr>
        <p:spPr>
          <a:xfrm rot="2241273">
            <a:off x="7444065" y="495671"/>
            <a:ext cx="1765227" cy="307777"/>
          </a:xfrm>
          <a:prstGeom prst="rect">
            <a:avLst/>
          </a:prstGeom>
        </p:spPr>
        <p:txBody>
          <a:bodyPr wrap="none">
            <a:spAutoFit/>
          </a:bodyPr>
          <a:lstStyle/>
          <a:p>
            <a:pPr>
              <a:spcBef>
                <a:spcPts val="400"/>
              </a:spcBef>
              <a:spcAft>
                <a:spcPts val="400"/>
              </a:spcAft>
            </a:pPr>
            <a:r>
              <a:rPr lang="en-US" sz="1400" b="1" dirty="0">
                <a:solidFill>
                  <a:srgbClr val="00B050"/>
                </a:solidFill>
              </a:rPr>
              <a:t>Guiding Principles</a:t>
            </a:r>
          </a:p>
        </p:txBody>
      </p:sp>
    </p:spTree>
    <p:extLst>
      <p:ext uri="{BB962C8B-B14F-4D97-AF65-F5344CB8AC3E}">
        <p14:creationId xmlns:p14="http://schemas.microsoft.com/office/powerpoint/2010/main" val="2923378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DFyQW.sPk6e2VKkKvEk1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k3kVvv5x0e9FhUkU163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3R096d8sYUCWDjHtigdn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mpxFugcQEu9WZhne.R68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QMIgx9PYkGQygylQoWA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120tCb2Etk._zUMEWgens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7mhhSt8nkKeNkX8bjyI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H1yVt6EH0OVimQUCY_Pc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0tNYrtzf0S4gq6MdlBX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JqJzQtCXU6OP2af7A_W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eEYHFtCoE6KiD6zjiPdK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pZLRrCAx0ORA1hNqGHQw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JYyU5GEkWyB5K0VeDdY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LewsTTOs30m0p_AalTf_4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pXIrINuUmdT_HSVmoeA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vo86lMikk.cb8QNnFND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k3kVvv5x0e9FhUkU163WA"/>
</p:tagLst>
</file>

<file path=ppt/tags/tag27.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28.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29.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r_MI29l0mGpVyGpO1Obw"/>
</p:tagLst>
</file>

<file path=ppt/tags/tag30.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31.xml><?xml version="1.0" encoding="utf-8"?>
<p:tagLst xmlns:a="http://schemas.openxmlformats.org/drawingml/2006/main" xmlns:r="http://schemas.openxmlformats.org/officeDocument/2006/relationships" xmlns:p="http://schemas.openxmlformats.org/presentationml/2006/main">
  <p:tag name="NAME" val="MoonShap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wxLOCPV1M0yDVVtpiKAYG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9YUL.U2G4U2NkrEvaTArK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xLOCPV1M0yDVVtpiKAY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9YUL.U2G4U2NkrEvaTAr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8_M_W1AnEarJIQ2E18Y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toEwdMasUihrwPd6prV2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2iUH9QZZEyXRFl_5ZxK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0GLqh1yWkaBeKLtt_K4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ZwnSy6w3EKAuIsZRP1B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DiXGeB48kmd6PfQcUEeEA"/>
</p:tagLst>
</file>

<file path=ppt/theme/theme1.xml><?xml version="1.0" encoding="utf-8"?>
<a:theme xmlns:a="http://schemas.openxmlformats.org/drawingml/2006/main" name="2007_Screen_Small_27-94x21-59_18Nov08">
  <a:themeElements>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lumMod val="95000"/>
          </a:srgbClr>
        </a:solidFill>
        <a:ln>
          <a:solidFill>
            <a:srgbClr val="FFFFFF">
              <a:lumMod val="75000"/>
            </a:srgbClr>
          </a:solidFill>
        </a:ln>
      </a:spPr>
      <a:bodyPr wrap="square" lIns="91428" tIns="45715" rIns="91428" bIns="45715" rtlCol="0">
        <a:noAutofit/>
      </a:bodyPr>
      <a:lstStyle>
        <a:defPPr marL="182553" indent="-182553" algn="just" defTabSz="623853" rtl="0" fontAlgn="base">
          <a:lnSpc>
            <a:spcPts val="1100"/>
          </a:lnSpc>
          <a:spcBef>
            <a:spcPct val="0"/>
          </a:spcBef>
          <a:spcAft>
            <a:spcPct val="0"/>
          </a:spcAft>
          <a:buClr>
            <a:srgbClr val="000000"/>
          </a:buClr>
          <a:buFont typeface="Wingdings 3" pitchFamily="18" charset="2"/>
          <a:buChar char="}"/>
          <a:defRPr sz="1200" kern="1200" dirty="0">
            <a:solidFill>
              <a:srgbClr val="0C2870"/>
            </a:solidFill>
            <a:latin typeface="Arial" charset="0"/>
            <a:ea typeface="+mn-ea"/>
            <a:cs typeface="Times New Roman" pitchFamily="18" charset="0"/>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_Screen_Small_27-94x21-59_18Nov08">
  <a:themeElements>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lumMod val="95000"/>
          </a:srgbClr>
        </a:solidFill>
        <a:ln>
          <a:solidFill>
            <a:srgbClr val="FFFFFF">
              <a:lumMod val="75000"/>
            </a:srgbClr>
          </a:solidFill>
        </a:ln>
      </a:spPr>
      <a:bodyPr wrap="square" lIns="91428" tIns="45715" rIns="91428" bIns="45715" rtlCol="0">
        <a:noAutofit/>
      </a:bodyPr>
      <a:lstStyle>
        <a:defPPr marL="182553" indent="-182553" algn="just" defTabSz="623853" rtl="0" fontAlgn="base">
          <a:lnSpc>
            <a:spcPts val="1100"/>
          </a:lnSpc>
          <a:spcBef>
            <a:spcPct val="0"/>
          </a:spcBef>
          <a:spcAft>
            <a:spcPct val="0"/>
          </a:spcAft>
          <a:buClr>
            <a:srgbClr val="000000"/>
          </a:buClr>
          <a:buFont typeface="Wingdings 3" pitchFamily="18" charset="2"/>
          <a:buChar char="}"/>
          <a:defRPr sz="1200" kern="1200" dirty="0">
            <a:solidFill>
              <a:srgbClr val="0C2870"/>
            </a:solidFill>
            <a:latin typeface="Arial" charset="0"/>
            <a:ea typeface="+mn-ea"/>
            <a:cs typeface="Times New Roman" pitchFamily="18" charset="0"/>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7_Screen_Small_27-94x21-59_18Nov08">
  <a:themeElements>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lumMod val="95000"/>
          </a:srgbClr>
        </a:solidFill>
        <a:ln>
          <a:solidFill>
            <a:srgbClr val="FFFFFF">
              <a:lumMod val="75000"/>
            </a:srgbClr>
          </a:solidFill>
        </a:ln>
      </a:spPr>
      <a:bodyPr wrap="square" lIns="91428" tIns="45715" rIns="91428" bIns="45715" rtlCol="0">
        <a:noAutofit/>
      </a:bodyPr>
      <a:lstStyle>
        <a:defPPr marL="182553" indent="-182553" algn="just" defTabSz="623853" rtl="0" fontAlgn="base">
          <a:lnSpc>
            <a:spcPts val="1100"/>
          </a:lnSpc>
          <a:spcBef>
            <a:spcPct val="0"/>
          </a:spcBef>
          <a:spcAft>
            <a:spcPct val="0"/>
          </a:spcAft>
          <a:buClr>
            <a:srgbClr val="000000"/>
          </a:buClr>
          <a:buFont typeface="Wingdings 3" pitchFamily="18" charset="2"/>
          <a:buChar char="}"/>
          <a:defRPr sz="1200" kern="1200" dirty="0">
            <a:solidFill>
              <a:srgbClr val="0C2870"/>
            </a:solidFill>
            <a:latin typeface="Arial" charset="0"/>
            <a:ea typeface="+mn-ea"/>
            <a:cs typeface="Times New Roman" pitchFamily="18" charset="0"/>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otalTime>8707</TotalTime>
  <Words>1040</Words>
  <Application>Microsoft Office PowerPoint</Application>
  <PresentationFormat>On-screen Show (4:3)</PresentationFormat>
  <Paragraphs>286</Paragraphs>
  <Slides>30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Calibri</vt:lpstr>
      <vt:lpstr>Helvetica</vt:lpstr>
      <vt:lpstr>Kozuka Gothic Pr6N B</vt:lpstr>
      <vt:lpstr>Times</vt:lpstr>
      <vt:lpstr>Wingdings</vt:lpstr>
      <vt:lpstr>Wingdings 2</vt:lpstr>
      <vt:lpstr>Wingdings 3</vt:lpstr>
      <vt:lpstr>2007_Screen_Small_27-94x21-59_18Nov08</vt:lpstr>
      <vt:lpstr>1_2007_Screen_Small_27-94x21-59_18Nov08</vt:lpstr>
      <vt:lpstr>2_2007_Screen_Small_27-94x21-59_18Nov08</vt:lpstr>
      <vt:lpstr>PowerPoint Presentation</vt:lpstr>
      <vt:lpstr>Jean 20: 21, 22</vt:lpstr>
      <vt:lpstr>PowerPoint Presentation</vt:lpstr>
      <vt:lpstr>PowerPoint Presentation</vt:lpstr>
      <vt:lpstr>Mathieu 28: 18, 19</vt:lpstr>
      <vt:lpstr>Actes 1: 8</vt:lpstr>
      <vt:lpstr> Franco-Haitian Ministries Mission Statement</vt:lpstr>
      <vt:lpstr> Farnco-Haitian Ministries Vision Statement</vt:lpstr>
      <vt:lpstr>Culture to develop Our Values - Guiding principles</vt:lpstr>
      <vt:lpstr> Population analysis Franco-Haitian Ministries  positioning  </vt:lpstr>
      <vt:lpstr>Market analysis Target Population growth -</vt:lpstr>
      <vt:lpstr> Change management definition</vt:lpstr>
      <vt:lpstr>PowerPoint Presentation</vt:lpstr>
      <vt:lpstr> Mission statement, Vision statement and Strategic goals </vt:lpstr>
      <vt:lpstr>Goals including Mission statement &amp; Vision statement of the Franco-Haitian Ministries</vt:lpstr>
      <vt:lpstr>Balanced Scorecard </vt:lpstr>
      <vt:lpstr>Balanced Scorecard </vt:lpstr>
      <vt:lpstr>PowerPoint Presentation</vt:lpstr>
      <vt:lpstr>Balanced Scorecard </vt:lpstr>
      <vt:lpstr>Balanced Scorecard </vt:lpstr>
      <vt:lpstr>PowerPoint Presentation</vt:lpstr>
      <vt:lpstr>Balanced Scorecard Template</vt:lpstr>
      <vt:lpstr>Balanced Scorecard Template</vt:lpstr>
      <vt:lpstr>Balanced Scorecard Template</vt:lpstr>
      <vt:lpstr>PowerPoint Presentation</vt:lpstr>
      <vt:lpstr>PowerPoint Presentation</vt:lpstr>
      <vt:lpstr>PowerPoint Presentation</vt:lpstr>
      <vt:lpstr> Prosci1 ADKAR model</vt:lpstr>
      <vt:lpstr> The Prosci ADKAR model</vt:lpstr>
      <vt:lpstr> 4 Keys for success in Strategic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Aurelien</dc:creator>
  <cp:lastModifiedBy>R. Jean-Marie Charles</cp:lastModifiedBy>
  <cp:revision>743</cp:revision>
  <dcterms:created xsi:type="dcterms:W3CDTF">2013-11-13T03:56:02Z</dcterms:created>
  <dcterms:modified xsi:type="dcterms:W3CDTF">2019-04-23T14:17:36Z</dcterms:modified>
</cp:coreProperties>
</file>